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454" r:id="rId3"/>
    <p:sldId id="310" r:id="rId4"/>
    <p:sldId id="305" r:id="rId5"/>
    <p:sldId id="307" r:id="rId6"/>
    <p:sldId id="329" r:id="rId7"/>
    <p:sldId id="326" r:id="rId8"/>
    <p:sldId id="323" r:id="rId9"/>
    <p:sldId id="321" r:id="rId10"/>
    <p:sldId id="324" r:id="rId11"/>
    <p:sldId id="328" r:id="rId12"/>
    <p:sldId id="354" r:id="rId13"/>
    <p:sldId id="332" r:id="rId14"/>
    <p:sldId id="451" r:id="rId15"/>
    <p:sldId id="452" r:id="rId16"/>
    <p:sldId id="382" r:id="rId17"/>
    <p:sldId id="381" r:id="rId18"/>
    <p:sldId id="427" r:id="rId19"/>
    <p:sldId id="428" r:id="rId20"/>
    <p:sldId id="429" r:id="rId21"/>
    <p:sldId id="430" r:id="rId22"/>
    <p:sldId id="432" r:id="rId23"/>
    <p:sldId id="442" r:id="rId24"/>
    <p:sldId id="330" r:id="rId25"/>
    <p:sldId id="433" r:id="rId26"/>
    <p:sldId id="336" r:id="rId27"/>
    <p:sldId id="337" r:id="rId28"/>
    <p:sldId id="443" r:id="rId29"/>
    <p:sldId id="444" r:id="rId30"/>
    <p:sldId id="440" r:id="rId31"/>
    <p:sldId id="441" r:id="rId32"/>
    <p:sldId id="436" r:id="rId33"/>
    <p:sldId id="455" r:id="rId34"/>
  </p:sldIdLst>
  <p:sldSz cx="146304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72" autoAdjust="0"/>
    <p:restoredTop sz="88062" autoAdjust="0"/>
  </p:normalViewPr>
  <p:slideViewPr>
    <p:cSldViewPr snapToGrid="0" snapToObjects="1">
      <p:cViewPr varScale="1">
        <p:scale>
          <a:sx n="86" d="100"/>
          <a:sy n="86" d="100"/>
        </p:scale>
        <p:origin x="360" y="216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ickm:Desktop:rfcs_month-3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'rfcs_month-3.csv'!$B$1:$B$495</c:f>
              <c:numCache>
                <c:formatCode>m/d/yy</c:formatCode>
                <c:ptCount val="495"/>
                <c:pt idx="0">
                  <c:v>23436</c:v>
                </c:pt>
                <c:pt idx="1">
                  <c:v>23832</c:v>
                </c:pt>
                <c:pt idx="2">
                  <c:v>23862</c:v>
                </c:pt>
                <c:pt idx="3">
                  <c:v>23893</c:v>
                </c:pt>
                <c:pt idx="4">
                  <c:v>23923</c:v>
                </c:pt>
                <c:pt idx="5">
                  <c:v>23954</c:v>
                </c:pt>
                <c:pt idx="6">
                  <c:v>23985</c:v>
                </c:pt>
                <c:pt idx="7">
                  <c:v>24015</c:v>
                </c:pt>
                <c:pt idx="8">
                  <c:v>24046</c:v>
                </c:pt>
                <c:pt idx="9">
                  <c:v>24076</c:v>
                </c:pt>
                <c:pt idx="10">
                  <c:v>24107</c:v>
                </c:pt>
                <c:pt idx="11">
                  <c:v>24138</c:v>
                </c:pt>
                <c:pt idx="12">
                  <c:v>24166</c:v>
                </c:pt>
                <c:pt idx="13">
                  <c:v>24197</c:v>
                </c:pt>
                <c:pt idx="14">
                  <c:v>24227</c:v>
                </c:pt>
                <c:pt idx="15">
                  <c:v>24258</c:v>
                </c:pt>
                <c:pt idx="16">
                  <c:v>24288</c:v>
                </c:pt>
                <c:pt idx="17">
                  <c:v>24319</c:v>
                </c:pt>
                <c:pt idx="18">
                  <c:v>24350</c:v>
                </c:pt>
                <c:pt idx="19">
                  <c:v>24380</c:v>
                </c:pt>
                <c:pt idx="20">
                  <c:v>24411</c:v>
                </c:pt>
                <c:pt idx="21">
                  <c:v>24441</c:v>
                </c:pt>
                <c:pt idx="22">
                  <c:v>24472</c:v>
                </c:pt>
                <c:pt idx="23">
                  <c:v>24503</c:v>
                </c:pt>
                <c:pt idx="24">
                  <c:v>24531</c:v>
                </c:pt>
                <c:pt idx="25">
                  <c:v>24562</c:v>
                </c:pt>
                <c:pt idx="26">
                  <c:v>24592</c:v>
                </c:pt>
                <c:pt idx="27">
                  <c:v>24623</c:v>
                </c:pt>
                <c:pt idx="28">
                  <c:v>24653</c:v>
                </c:pt>
                <c:pt idx="29">
                  <c:v>24684</c:v>
                </c:pt>
                <c:pt idx="30">
                  <c:v>24715</c:v>
                </c:pt>
                <c:pt idx="31">
                  <c:v>24745</c:v>
                </c:pt>
                <c:pt idx="32">
                  <c:v>24776</c:v>
                </c:pt>
                <c:pt idx="33">
                  <c:v>24806</c:v>
                </c:pt>
                <c:pt idx="34">
                  <c:v>24837</c:v>
                </c:pt>
                <c:pt idx="35">
                  <c:v>24868</c:v>
                </c:pt>
                <c:pt idx="36">
                  <c:v>24897</c:v>
                </c:pt>
                <c:pt idx="37">
                  <c:v>24928</c:v>
                </c:pt>
                <c:pt idx="38">
                  <c:v>24958</c:v>
                </c:pt>
                <c:pt idx="39">
                  <c:v>24989</c:v>
                </c:pt>
                <c:pt idx="40">
                  <c:v>25019</c:v>
                </c:pt>
                <c:pt idx="41">
                  <c:v>25050</c:v>
                </c:pt>
                <c:pt idx="42">
                  <c:v>25081</c:v>
                </c:pt>
                <c:pt idx="43">
                  <c:v>25111</c:v>
                </c:pt>
                <c:pt idx="44">
                  <c:v>25142</c:v>
                </c:pt>
                <c:pt idx="45">
                  <c:v>25172</c:v>
                </c:pt>
                <c:pt idx="46">
                  <c:v>25203</c:v>
                </c:pt>
                <c:pt idx="47">
                  <c:v>25234</c:v>
                </c:pt>
                <c:pt idx="48">
                  <c:v>25262</c:v>
                </c:pt>
                <c:pt idx="49">
                  <c:v>25293</c:v>
                </c:pt>
                <c:pt idx="50">
                  <c:v>25323</c:v>
                </c:pt>
                <c:pt idx="51">
                  <c:v>25354</c:v>
                </c:pt>
                <c:pt idx="52">
                  <c:v>25384</c:v>
                </c:pt>
                <c:pt idx="53">
                  <c:v>25415</c:v>
                </c:pt>
                <c:pt idx="54">
                  <c:v>25446</c:v>
                </c:pt>
                <c:pt idx="55">
                  <c:v>25476</c:v>
                </c:pt>
                <c:pt idx="56">
                  <c:v>25507</c:v>
                </c:pt>
                <c:pt idx="57">
                  <c:v>25537</c:v>
                </c:pt>
                <c:pt idx="58">
                  <c:v>25568</c:v>
                </c:pt>
                <c:pt idx="59">
                  <c:v>25599</c:v>
                </c:pt>
                <c:pt idx="60">
                  <c:v>25627</c:v>
                </c:pt>
                <c:pt idx="61">
                  <c:v>25658</c:v>
                </c:pt>
                <c:pt idx="62">
                  <c:v>25688</c:v>
                </c:pt>
                <c:pt idx="63">
                  <c:v>25719</c:v>
                </c:pt>
                <c:pt idx="64">
                  <c:v>25749</c:v>
                </c:pt>
                <c:pt idx="65">
                  <c:v>25780</c:v>
                </c:pt>
                <c:pt idx="66">
                  <c:v>25811</c:v>
                </c:pt>
                <c:pt idx="67">
                  <c:v>25841</c:v>
                </c:pt>
                <c:pt idx="68">
                  <c:v>25872</c:v>
                </c:pt>
                <c:pt idx="69">
                  <c:v>25902</c:v>
                </c:pt>
                <c:pt idx="70">
                  <c:v>25933</c:v>
                </c:pt>
                <c:pt idx="71">
                  <c:v>25964</c:v>
                </c:pt>
                <c:pt idx="72">
                  <c:v>25992</c:v>
                </c:pt>
                <c:pt idx="73">
                  <c:v>26023</c:v>
                </c:pt>
                <c:pt idx="74">
                  <c:v>26053</c:v>
                </c:pt>
                <c:pt idx="75">
                  <c:v>26084</c:v>
                </c:pt>
                <c:pt idx="76">
                  <c:v>26114</c:v>
                </c:pt>
                <c:pt idx="77">
                  <c:v>26145</c:v>
                </c:pt>
                <c:pt idx="78">
                  <c:v>26206</c:v>
                </c:pt>
                <c:pt idx="79">
                  <c:v>26267</c:v>
                </c:pt>
                <c:pt idx="80">
                  <c:v>26298</c:v>
                </c:pt>
                <c:pt idx="81">
                  <c:v>26329</c:v>
                </c:pt>
                <c:pt idx="82">
                  <c:v>26358</c:v>
                </c:pt>
                <c:pt idx="83">
                  <c:v>26419</c:v>
                </c:pt>
                <c:pt idx="84">
                  <c:v>26450</c:v>
                </c:pt>
                <c:pt idx="85">
                  <c:v>26480</c:v>
                </c:pt>
                <c:pt idx="86">
                  <c:v>26511</c:v>
                </c:pt>
                <c:pt idx="87">
                  <c:v>26542</c:v>
                </c:pt>
                <c:pt idx="88">
                  <c:v>26572</c:v>
                </c:pt>
                <c:pt idx="89">
                  <c:v>26754</c:v>
                </c:pt>
                <c:pt idx="90">
                  <c:v>26784</c:v>
                </c:pt>
                <c:pt idx="91">
                  <c:v>26815</c:v>
                </c:pt>
                <c:pt idx="92">
                  <c:v>26845</c:v>
                </c:pt>
                <c:pt idx="93">
                  <c:v>26937</c:v>
                </c:pt>
                <c:pt idx="94">
                  <c:v>26968</c:v>
                </c:pt>
                <c:pt idx="95">
                  <c:v>26998</c:v>
                </c:pt>
                <c:pt idx="96">
                  <c:v>27029</c:v>
                </c:pt>
                <c:pt idx="97">
                  <c:v>27060</c:v>
                </c:pt>
                <c:pt idx="98">
                  <c:v>27119</c:v>
                </c:pt>
                <c:pt idx="99">
                  <c:v>27149</c:v>
                </c:pt>
                <c:pt idx="100">
                  <c:v>27302</c:v>
                </c:pt>
                <c:pt idx="101">
                  <c:v>27394</c:v>
                </c:pt>
                <c:pt idx="102">
                  <c:v>27425</c:v>
                </c:pt>
                <c:pt idx="103">
                  <c:v>27484</c:v>
                </c:pt>
                <c:pt idx="104">
                  <c:v>27514</c:v>
                </c:pt>
                <c:pt idx="105">
                  <c:v>27545</c:v>
                </c:pt>
                <c:pt idx="106">
                  <c:v>27606</c:v>
                </c:pt>
                <c:pt idx="107">
                  <c:v>27637</c:v>
                </c:pt>
                <c:pt idx="108">
                  <c:v>27667</c:v>
                </c:pt>
                <c:pt idx="109">
                  <c:v>27790</c:v>
                </c:pt>
                <c:pt idx="110">
                  <c:v>27911</c:v>
                </c:pt>
                <c:pt idx="111">
                  <c:v>27941</c:v>
                </c:pt>
                <c:pt idx="112">
                  <c:v>27972</c:v>
                </c:pt>
                <c:pt idx="113">
                  <c:v>28003</c:v>
                </c:pt>
                <c:pt idx="114">
                  <c:v>28033</c:v>
                </c:pt>
                <c:pt idx="115">
                  <c:v>28064</c:v>
                </c:pt>
                <c:pt idx="116">
                  <c:v>28125</c:v>
                </c:pt>
                <c:pt idx="117">
                  <c:v>28156</c:v>
                </c:pt>
                <c:pt idx="118">
                  <c:v>28245</c:v>
                </c:pt>
                <c:pt idx="119">
                  <c:v>28276</c:v>
                </c:pt>
                <c:pt idx="120">
                  <c:v>28306</c:v>
                </c:pt>
                <c:pt idx="121">
                  <c:v>28337</c:v>
                </c:pt>
                <c:pt idx="122">
                  <c:v>28398</c:v>
                </c:pt>
                <c:pt idx="123">
                  <c:v>28459</c:v>
                </c:pt>
                <c:pt idx="124">
                  <c:v>28549</c:v>
                </c:pt>
                <c:pt idx="125">
                  <c:v>28580</c:v>
                </c:pt>
                <c:pt idx="126">
                  <c:v>28702</c:v>
                </c:pt>
                <c:pt idx="127">
                  <c:v>28733</c:v>
                </c:pt>
                <c:pt idx="128">
                  <c:v>28763</c:v>
                </c:pt>
                <c:pt idx="129">
                  <c:v>28794</c:v>
                </c:pt>
                <c:pt idx="130">
                  <c:v>28824</c:v>
                </c:pt>
                <c:pt idx="131">
                  <c:v>28855</c:v>
                </c:pt>
                <c:pt idx="132">
                  <c:v>28886</c:v>
                </c:pt>
                <c:pt idx="133">
                  <c:v>28914</c:v>
                </c:pt>
                <c:pt idx="134">
                  <c:v>28945</c:v>
                </c:pt>
                <c:pt idx="135">
                  <c:v>28975</c:v>
                </c:pt>
                <c:pt idx="136">
                  <c:v>29006</c:v>
                </c:pt>
                <c:pt idx="137">
                  <c:v>29036</c:v>
                </c:pt>
                <c:pt idx="138">
                  <c:v>29128</c:v>
                </c:pt>
                <c:pt idx="139">
                  <c:v>29159</c:v>
                </c:pt>
                <c:pt idx="140">
                  <c:v>29189</c:v>
                </c:pt>
                <c:pt idx="141">
                  <c:v>29220</c:v>
                </c:pt>
                <c:pt idx="142">
                  <c:v>29251</c:v>
                </c:pt>
                <c:pt idx="143">
                  <c:v>29280</c:v>
                </c:pt>
                <c:pt idx="144">
                  <c:v>29341</c:v>
                </c:pt>
                <c:pt idx="145">
                  <c:v>29372</c:v>
                </c:pt>
                <c:pt idx="146">
                  <c:v>29402</c:v>
                </c:pt>
                <c:pt idx="147">
                  <c:v>29433</c:v>
                </c:pt>
                <c:pt idx="148">
                  <c:v>29464</c:v>
                </c:pt>
                <c:pt idx="149">
                  <c:v>29494</c:v>
                </c:pt>
                <c:pt idx="150">
                  <c:v>29525</c:v>
                </c:pt>
                <c:pt idx="151">
                  <c:v>29586</c:v>
                </c:pt>
                <c:pt idx="152">
                  <c:v>29617</c:v>
                </c:pt>
                <c:pt idx="153">
                  <c:v>29645</c:v>
                </c:pt>
                <c:pt idx="154">
                  <c:v>29706</c:v>
                </c:pt>
                <c:pt idx="155">
                  <c:v>29737</c:v>
                </c:pt>
                <c:pt idx="156">
                  <c:v>29767</c:v>
                </c:pt>
                <c:pt idx="157">
                  <c:v>29798</c:v>
                </c:pt>
                <c:pt idx="158">
                  <c:v>29829</c:v>
                </c:pt>
                <c:pt idx="159">
                  <c:v>29859</c:v>
                </c:pt>
                <c:pt idx="160">
                  <c:v>29890</c:v>
                </c:pt>
                <c:pt idx="161">
                  <c:v>29920</c:v>
                </c:pt>
                <c:pt idx="162">
                  <c:v>29951</c:v>
                </c:pt>
                <c:pt idx="163">
                  <c:v>29982</c:v>
                </c:pt>
                <c:pt idx="164">
                  <c:v>30010</c:v>
                </c:pt>
                <c:pt idx="165">
                  <c:v>30041</c:v>
                </c:pt>
                <c:pt idx="166">
                  <c:v>30071</c:v>
                </c:pt>
                <c:pt idx="167">
                  <c:v>30102</c:v>
                </c:pt>
                <c:pt idx="168">
                  <c:v>30132</c:v>
                </c:pt>
                <c:pt idx="169">
                  <c:v>30163</c:v>
                </c:pt>
                <c:pt idx="170">
                  <c:v>30285</c:v>
                </c:pt>
                <c:pt idx="171">
                  <c:v>30316</c:v>
                </c:pt>
                <c:pt idx="172">
                  <c:v>30375</c:v>
                </c:pt>
                <c:pt idx="173">
                  <c:v>30406</c:v>
                </c:pt>
                <c:pt idx="174">
                  <c:v>30436</c:v>
                </c:pt>
                <c:pt idx="175">
                  <c:v>30467</c:v>
                </c:pt>
                <c:pt idx="176">
                  <c:v>30497</c:v>
                </c:pt>
                <c:pt idx="177">
                  <c:v>30528</c:v>
                </c:pt>
                <c:pt idx="178">
                  <c:v>30559</c:v>
                </c:pt>
                <c:pt idx="179">
                  <c:v>30589</c:v>
                </c:pt>
                <c:pt idx="180">
                  <c:v>30620</c:v>
                </c:pt>
                <c:pt idx="181">
                  <c:v>30650</c:v>
                </c:pt>
                <c:pt idx="182">
                  <c:v>30681</c:v>
                </c:pt>
                <c:pt idx="183">
                  <c:v>30712</c:v>
                </c:pt>
                <c:pt idx="184">
                  <c:v>30741</c:v>
                </c:pt>
                <c:pt idx="185">
                  <c:v>30772</c:v>
                </c:pt>
                <c:pt idx="186">
                  <c:v>30802</c:v>
                </c:pt>
                <c:pt idx="187">
                  <c:v>30833</c:v>
                </c:pt>
                <c:pt idx="188">
                  <c:v>30863</c:v>
                </c:pt>
                <c:pt idx="189">
                  <c:v>30894</c:v>
                </c:pt>
                <c:pt idx="190">
                  <c:v>30925</c:v>
                </c:pt>
                <c:pt idx="191">
                  <c:v>30955</c:v>
                </c:pt>
                <c:pt idx="192">
                  <c:v>30986</c:v>
                </c:pt>
                <c:pt idx="193">
                  <c:v>31016</c:v>
                </c:pt>
                <c:pt idx="194">
                  <c:v>31047</c:v>
                </c:pt>
                <c:pt idx="195">
                  <c:v>31078</c:v>
                </c:pt>
                <c:pt idx="196">
                  <c:v>31106</c:v>
                </c:pt>
                <c:pt idx="197">
                  <c:v>31137</c:v>
                </c:pt>
                <c:pt idx="198">
                  <c:v>31167</c:v>
                </c:pt>
                <c:pt idx="199">
                  <c:v>31198</c:v>
                </c:pt>
                <c:pt idx="200">
                  <c:v>31228</c:v>
                </c:pt>
                <c:pt idx="201">
                  <c:v>31259</c:v>
                </c:pt>
                <c:pt idx="202">
                  <c:v>31290</c:v>
                </c:pt>
                <c:pt idx="203">
                  <c:v>31320</c:v>
                </c:pt>
                <c:pt idx="204">
                  <c:v>31351</c:v>
                </c:pt>
                <c:pt idx="205">
                  <c:v>31381</c:v>
                </c:pt>
                <c:pt idx="206">
                  <c:v>31412</c:v>
                </c:pt>
                <c:pt idx="207">
                  <c:v>31443</c:v>
                </c:pt>
                <c:pt idx="208">
                  <c:v>31471</c:v>
                </c:pt>
                <c:pt idx="209">
                  <c:v>31502</c:v>
                </c:pt>
                <c:pt idx="210">
                  <c:v>31532</c:v>
                </c:pt>
                <c:pt idx="211">
                  <c:v>31563</c:v>
                </c:pt>
                <c:pt idx="212">
                  <c:v>31593</c:v>
                </c:pt>
                <c:pt idx="213">
                  <c:v>31624</c:v>
                </c:pt>
                <c:pt idx="214">
                  <c:v>31655</c:v>
                </c:pt>
                <c:pt idx="215">
                  <c:v>31685</c:v>
                </c:pt>
                <c:pt idx="216">
                  <c:v>31716</c:v>
                </c:pt>
                <c:pt idx="217">
                  <c:v>31746</c:v>
                </c:pt>
                <c:pt idx="218">
                  <c:v>31777</c:v>
                </c:pt>
                <c:pt idx="219">
                  <c:v>31808</c:v>
                </c:pt>
                <c:pt idx="220">
                  <c:v>31836</c:v>
                </c:pt>
                <c:pt idx="221">
                  <c:v>31867</c:v>
                </c:pt>
                <c:pt idx="222">
                  <c:v>31897</c:v>
                </c:pt>
                <c:pt idx="223">
                  <c:v>31928</c:v>
                </c:pt>
                <c:pt idx="224">
                  <c:v>31958</c:v>
                </c:pt>
                <c:pt idx="225">
                  <c:v>31989</c:v>
                </c:pt>
                <c:pt idx="226">
                  <c:v>32020</c:v>
                </c:pt>
                <c:pt idx="227">
                  <c:v>32050</c:v>
                </c:pt>
                <c:pt idx="228">
                  <c:v>32081</c:v>
                </c:pt>
                <c:pt idx="229">
                  <c:v>32111</c:v>
                </c:pt>
                <c:pt idx="230">
                  <c:v>32142</c:v>
                </c:pt>
                <c:pt idx="231">
                  <c:v>32173</c:v>
                </c:pt>
                <c:pt idx="232">
                  <c:v>32202</c:v>
                </c:pt>
                <c:pt idx="233">
                  <c:v>32233</c:v>
                </c:pt>
                <c:pt idx="234">
                  <c:v>32263</c:v>
                </c:pt>
                <c:pt idx="235">
                  <c:v>32294</c:v>
                </c:pt>
                <c:pt idx="236">
                  <c:v>32324</c:v>
                </c:pt>
                <c:pt idx="237">
                  <c:v>32355</c:v>
                </c:pt>
                <c:pt idx="238">
                  <c:v>32386</c:v>
                </c:pt>
                <c:pt idx="239">
                  <c:v>32416</c:v>
                </c:pt>
                <c:pt idx="240">
                  <c:v>32447</c:v>
                </c:pt>
                <c:pt idx="241">
                  <c:v>32477</c:v>
                </c:pt>
                <c:pt idx="242">
                  <c:v>32508</c:v>
                </c:pt>
                <c:pt idx="243">
                  <c:v>32539</c:v>
                </c:pt>
                <c:pt idx="244">
                  <c:v>32567</c:v>
                </c:pt>
                <c:pt idx="245">
                  <c:v>32598</c:v>
                </c:pt>
                <c:pt idx="246">
                  <c:v>32628</c:v>
                </c:pt>
                <c:pt idx="247">
                  <c:v>32659</c:v>
                </c:pt>
                <c:pt idx="248">
                  <c:v>32689</c:v>
                </c:pt>
                <c:pt idx="249">
                  <c:v>32720</c:v>
                </c:pt>
                <c:pt idx="250">
                  <c:v>32751</c:v>
                </c:pt>
                <c:pt idx="251">
                  <c:v>32781</c:v>
                </c:pt>
                <c:pt idx="252">
                  <c:v>32812</c:v>
                </c:pt>
                <c:pt idx="253">
                  <c:v>32842</c:v>
                </c:pt>
                <c:pt idx="254">
                  <c:v>32873</c:v>
                </c:pt>
                <c:pt idx="255">
                  <c:v>32904</c:v>
                </c:pt>
                <c:pt idx="256">
                  <c:v>32932</c:v>
                </c:pt>
                <c:pt idx="257">
                  <c:v>32963</c:v>
                </c:pt>
                <c:pt idx="258">
                  <c:v>32993</c:v>
                </c:pt>
                <c:pt idx="259">
                  <c:v>33024</c:v>
                </c:pt>
                <c:pt idx="260">
                  <c:v>33054</c:v>
                </c:pt>
                <c:pt idx="261">
                  <c:v>33085</c:v>
                </c:pt>
                <c:pt idx="262">
                  <c:v>33116</c:v>
                </c:pt>
                <c:pt idx="263">
                  <c:v>33177</c:v>
                </c:pt>
                <c:pt idx="264">
                  <c:v>33207</c:v>
                </c:pt>
                <c:pt idx="265">
                  <c:v>33238</c:v>
                </c:pt>
                <c:pt idx="266">
                  <c:v>33269</c:v>
                </c:pt>
                <c:pt idx="267">
                  <c:v>33297</c:v>
                </c:pt>
                <c:pt idx="268">
                  <c:v>33328</c:v>
                </c:pt>
                <c:pt idx="269">
                  <c:v>33358</c:v>
                </c:pt>
                <c:pt idx="270">
                  <c:v>33419</c:v>
                </c:pt>
                <c:pt idx="271">
                  <c:v>33450</c:v>
                </c:pt>
                <c:pt idx="272">
                  <c:v>33481</c:v>
                </c:pt>
                <c:pt idx="273">
                  <c:v>33511</c:v>
                </c:pt>
                <c:pt idx="274">
                  <c:v>33542</c:v>
                </c:pt>
                <c:pt idx="275">
                  <c:v>33572</c:v>
                </c:pt>
                <c:pt idx="276">
                  <c:v>33603</c:v>
                </c:pt>
                <c:pt idx="277">
                  <c:v>33634</c:v>
                </c:pt>
                <c:pt idx="278">
                  <c:v>33663</c:v>
                </c:pt>
                <c:pt idx="279">
                  <c:v>33694</c:v>
                </c:pt>
                <c:pt idx="280">
                  <c:v>33724</c:v>
                </c:pt>
                <c:pt idx="281">
                  <c:v>33755</c:v>
                </c:pt>
                <c:pt idx="282">
                  <c:v>33785</c:v>
                </c:pt>
                <c:pt idx="283">
                  <c:v>33847</c:v>
                </c:pt>
                <c:pt idx="284">
                  <c:v>33908</c:v>
                </c:pt>
                <c:pt idx="285">
                  <c:v>33938</c:v>
                </c:pt>
                <c:pt idx="286">
                  <c:v>33969</c:v>
                </c:pt>
                <c:pt idx="287">
                  <c:v>34000</c:v>
                </c:pt>
                <c:pt idx="288">
                  <c:v>34028</c:v>
                </c:pt>
                <c:pt idx="289">
                  <c:v>34059</c:v>
                </c:pt>
                <c:pt idx="290">
                  <c:v>34089</c:v>
                </c:pt>
                <c:pt idx="291">
                  <c:v>34120</c:v>
                </c:pt>
                <c:pt idx="292">
                  <c:v>34150</c:v>
                </c:pt>
                <c:pt idx="293">
                  <c:v>34181</c:v>
                </c:pt>
                <c:pt idx="294">
                  <c:v>34212</c:v>
                </c:pt>
                <c:pt idx="295">
                  <c:v>34242</c:v>
                </c:pt>
                <c:pt idx="296">
                  <c:v>34273</c:v>
                </c:pt>
                <c:pt idx="297">
                  <c:v>34303</c:v>
                </c:pt>
                <c:pt idx="298">
                  <c:v>34334</c:v>
                </c:pt>
                <c:pt idx="299">
                  <c:v>34365</c:v>
                </c:pt>
                <c:pt idx="300">
                  <c:v>34393</c:v>
                </c:pt>
                <c:pt idx="301">
                  <c:v>34424</c:v>
                </c:pt>
                <c:pt idx="302">
                  <c:v>34454</c:v>
                </c:pt>
                <c:pt idx="303">
                  <c:v>34485</c:v>
                </c:pt>
                <c:pt idx="304">
                  <c:v>34515</c:v>
                </c:pt>
                <c:pt idx="305">
                  <c:v>34546</c:v>
                </c:pt>
                <c:pt idx="306">
                  <c:v>34577</c:v>
                </c:pt>
                <c:pt idx="307">
                  <c:v>34607</c:v>
                </c:pt>
                <c:pt idx="308">
                  <c:v>34638</c:v>
                </c:pt>
                <c:pt idx="309">
                  <c:v>34668</c:v>
                </c:pt>
                <c:pt idx="310">
                  <c:v>34699</c:v>
                </c:pt>
                <c:pt idx="311">
                  <c:v>34730</c:v>
                </c:pt>
                <c:pt idx="312">
                  <c:v>34758</c:v>
                </c:pt>
                <c:pt idx="313">
                  <c:v>34789</c:v>
                </c:pt>
                <c:pt idx="314">
                  <c:v>34819</c:v>
                </c:pt>
                <c:pt idx="315">
                  <c:v>34850</c:v>
                </c:pt>
                <c:pt idx="316">
                  <c:v>34880</c:v>
                </c:pt>
                <c:pt idx="317">
                  <c:v>34911</c:v>
                </c:pt>
                <c:pt idx="318">
                  <c:v>34942</c:v>
                </c:pt>
                <c:pt idx="319">
                  <c:v>34972</c:v>
                </c:pt>
                <c:pt idx="320">
                  <c:v>35003</c:v>
                </c:pt>
                <c:pt idx="321">
                  <c:v>35033</c:v>
                </c:pt>
                <c:pt idx="322">
                  <c:v>35064</c:v>
                </c:pt>
                <c:pt idx="323">
                  <c:v>35095</c:v>
                </c:pt>
                <c:pt idx="324">
                  <c:v>35124</c:v>
                </c:pt>
                <c:pt idx="325">
                  <c:v>35155</c:v>
                </c:pt>
                <c:pt idx="326">
                  <c:v>35185</c:v>
                </c:pt>
                <c:pt idx="327">
                  <c:v>35216</c:v>
                </c:pt>
                <c:pt idx="328">
                  <c:v>35246</c:v>
                </c:pt>
                <c:pt idx="329">
                  <c:v>35277</c:v>
                </c:pt>
                <c:pt idx="330">
                  <c:v>35308</c:v>
                </c:pt>
                <c:pt idx="331">
                  <c:v>35338</c:v>
                </c:pt>
                <c:pt idx="332">
                  <c:v>35369</c:v>
                </c:pt>
                <c:pt idx="333">
                  <c:v>35399</c:v>
                </c:pt>
                <c:pt idx="334">
                  <c:v>35430</c:v>
                </c:pt>
                <c:pt idx="335">
                  <c:v>35461</c:v>
                </c:pt>
                <c:pt idx="336">
                  <c:v>35489</c:v>
                </c:pt>
                <c:pt idx="337">
                  <c:v>35520</c:v>
                </c:pt>
                <c:pt idx="338">
                  <c:v>35550</c:v>
                </c:pt>
                <c:pt idx="339">
                  <c:v>35581</c:v>
                </c:pt>
                <c:pt idx="340">
                  <c:v>35611</c:v>
                </c:pt>
                <c:pt idx="341">
                  <c:v>35642</c:v>
                </c:pt>
                <c:pt idx="342">
                  <c:v>35673</c:v>
                </c:pt>
                <c:pt idx="343">
                  <c:v>35703</c:v>
                </c:pt>
                <c:pt idx="344">
                  <c:v>35734</c:v>
                </c:pt>
                <c:pt idx="345">
                  <c:v>35764</c:v>
                </c:pt>
                <c:pt idx="346">
                  <c:v>35795</c:v>
                </c:pt>
                <c:pt idx="347">
                  <c:v>35826</c:v>
                </c:pt>
                <c:pt idx="348">
                  <c:v>35854</c:v>
                </c:pt>
                <c:pt idx="349">
                  <c:v>35885</c:v>
                </c:pt>
                <c:pt idx="350">
                  <c:v>35915</c:v>
                </c:pt>
                <c:pt idx="351">
                  <c:v>35946</c:v>
                </c:pt>
                <c:pt idx="352">
                  <c:v>35976</c:v>
                </c:pt>
                <c:pt idx="353">
                  <c:v>36007</c:v>
                </c:pt>
                <c:pt idx="354">
                  <c:v>36038</c:v>
                </c:pt>
                <c:pt idx="355">
                  <c:v>36068</c:v>
                </c:pt>
                <c:pt idx="356">
                  <c:v>36099</c:v>
                </c:pt>
                <c:pt idx="357">
                  <c:v>36129</c:v>
                </c:pt>
                <c:pt idx="358">
                  <c:v>36160</c:v>
                </c:pt>
                <c:pt idx="359">
                  <c:v>36191</c:v>
                </c:pt>
                <c:pt idx="360">
                  <c:v>36219</c:v>
                </c:pt>
                <c:pt idx="361">
                  <c:v>36250</c:v>
                </c:pt>
                <c:pt idx="362">
                  <c:v>36280</c:v>
                </c:pt>
                <c:pt idx="363">
                  <c:v>36311</c:v>
                </c:pt>
                <c:pt idx="364">
                  <c:v>36341</c:v>
                </c:pt>
                <c:pt idx="365">
                  <c:v>36372</c:v>
                </c:pt>
                <c:pt idx="366">
                  <c:v>36403</c:v>
                </c:pt>
                <c:pt idx="367">
                  <c:v>36433</c:v>
                </c:pt>
                <c:pt idx="368">
                  <c:v>36464</c:v>
                </c:pt>
                <c:pt idx="369">
                  <c:v>36494</c:v>
                </c:pt>
                <c:pt idx="370">
                  <c:v>36525</c:v>
                </c:pt>
                <c:pt idx="371">
                  <c:v>36556</c:v>
                </c:pt>
                <c:pt idx="372">
                  <c:v>36585</c:v>
                </c:pt>
                <c:pt idx="373">
                  <c:v>36616</c:v>
                </c:pt>
                <c:pt idx="374">
                  <c:v>36646</c:v>
                </c:pt>
                <c:pt idx="375">
                  <c:v>36677</c:v>
                </c:pt>
                <c:pt idx="376">
                  <c:v>36707</c:v>
                </c:pt>
                <c:pt idx="377">
                  <c:v>36738</c:v>
                </c:pt>
                <c:pt idx="378">
                  <c:v>36769</c:v>
                </c:pt>
                <c:pt idx="379">
                  <c:v>36799</c:v>
                </c:pt>
                <c:pt idx="380">
                  <c:v>36830</c:v>
                </c:pt>
                <c:pt idx="381">
                  <c:v>36860</c:v>
                </c:pt>
                <c:pt idx="382">
                  <c:v>36891</c:v>
                </c:pt>
                <c:pt idx="383">
                  <c:v>36922</c:v>
                </c:pt>
                <c:pt idx="384">
                  <c:v>36950</c:v>
                </c:pt>
                <c:pt idx="385">
                  <c:v>36981</c:v>
                </c:pt>
                <c:pt idx="386">
                  <c:v>37011</c:v>
                </c:pt>
                <c:pt idx="387">
                  <c:v>37042</c:v>
                </c:pt>
                <c:pt idx="388">
                  <c:v>37072</c:v>
                </c:pt>
                <c:pt idx="389">
                  <c:v>37103</c:v>
                </c:pt>
                <c:pt idx="390">
                  <c:v>37134</c:v>
                </c:pt>
                <c:pt idx="391">
                  <c:v>37164</c:v>
                </c:pt>
                <c:pt idx="392">
                  <c:v>37195</c:v>
                </c:pt>
                <c:pt idx="393">
                  <c:v>37225</c:v>
                </c:pt>
                <c:pt idx="394">
                  <c:v>37256</c:v>
                </c:pt>
                <c:pt idx="395">
                  <c:v>37287</c:v>
                </c:pt>
                <c:pt idx="396">
                  <c:v>37315</c:v>
                </c:pt>
                <c:pt idx="397">
                  <c:v>37346</c:v>
                </c:pt>
                <c:pt idx="398">
                  <c:v>37376</c:v>
                </c:pt>
                <c:pt idx="399">
                  <c:v>37407</c:v>
                </c:pt>
                <c:pt idx="400">
                  <c:v>37437</c:v>
                </c:pt>
                <c:pt idx="401">
                  <c:v>37468</c:v>
                </c:pt>
                <c:pt idx="402">
                  <c:v>37499</c:v>
                </c:pt>
                <c:pt idx="403">
                  <c:v>37529</c:v>
                </c:pt>
                <c:pt idx="404">
                  <c:v>37560</c:v>
                </c:pt>
                <c:pt idx="405">
                  <c:v>37590</c:v>
                </c:pt>
                <c:pt idx="406">
                  <c:v>37621</c:v>
                </c:pt>
                <c:pt idx="407">
                  <c:v>37652</c:v>
                </c:pt>
                <c:pt idx="408">
                  <c:v>37680</c:v>
                </c:pt>
                <c:pt idx="409">
                  <c:v>37711</c:v>
                </c:pt>
                <c:pt idx="410">
                  <c:v>37741</c:v>
                </c:pt>
                <c:pt idx="411">
                  <c:v>37772</c:v>
                </c:pt>
                <c:pt idx="412">
                  <c:v>37802</c:v>
                </c:pt>
                <c:pt idx="413">
                  <c:v>37833</c:v>
                </c:pt>
                <c:pt idx="414">
                  <c:v>37864</c:v>
                </c:pt>
                <c:pt idx="415">
                  <c:v>37894</c:v>
                </c:pt>
                <c:pt idx="416">
                  <c:v>37925</c:v>
                </c:pt>
                <c:pt idx="417">
                  <c:v>37955</c:v>
                </c:pt>
                <c:pt idx="418">
                  <c:v>37986</c:v>
                </c:pt>
                <c:pt idx="419">
                  <c:v>38017</c:v>
                </c:pt>
                <c:pt idx="420">
                  <c:v>38046</c:v>
                </c:pt>
                <c:pt idx="421">
                  <c:v>38077</c:v>
                </c:pt>
                <c:pt idx="422">
                  <c:v>38107</c:v>
                </c:pt>
                <c:pt idx="423">
                  <c:v>38138</c:v>
                </c:pt>
                <c:pt idx="424">
                  <c:v>38168</c:v>
                </c:pt>
                <c:pt idx="425">
                  <c:v>38199</c:v>
                </c:pt>
                <c:pt idx="426">
                  <c:v>38230</c:v>
                </c:pt>
                <c:pt idx="427">
                  <c:v>38260</c:v>
                </c:pt>
                <c:pt idx="428">
                  <c:v>38291</c:v>
                </c:pt>
                <c:pt idx="429">
                  <c:v>38321</c:v>
                </c:pt>
                <c:pt idx="430">
                  <c:v>38352</c:v>
                </c:pt>
                <c:pt idx="431">
                  <c:v>38383</c:v>
                </c:pt>
                <c:pt idx="432">
                  <c:v>38411</c:v>
                </c:pt>
                <c:pt idx="433">
                  <c:v>38442</c:v>
                </c:pt>
                <c:pt idx="434">
                  <c:v>38472</c:v>
                </c:pt>
                <c:pt idx="435">
                  <c:v>38503</c:v>
                </c:pt>
                <c:pt idx="436">
                  <c:v>38533</c:v>
                </c:pt>
                <c:pt idx="437">
                  <c:v>38564</c:v>
                </c:pt>
                <c:pt idx="438">
                  <c:v>38595</c:v>
                </c:pt>
                <c:pt idx="439">
                  <c:v>38625</c:v>
                </c:pt>
                <c:pt idx="440">
                  <c:v>38656</c:v>
                </c:pt>
                <c:pt idx="441">
                  <c:v>38686</c:v>
                </c:pt>
                <c:pt idx="442">
                  <c:v>38717</c:v>
                </c:pt>
                <c:pt idx="443">
                  <c:v>38748</c:v>
                </c:pt>
                <c:pt idx="444">
                  <c:v>38776</c:v>
                </c:pt>
                <c:pt idx="445">
                  <c:v>38807</c:v>
                </c:pt>
                <c:pt idx="446">
                  <c:v>38837</c:v>
                </c:pt>
                <c:pt idx="447">
                  <c:v>38868</c:v>
                </c:pt>
                <c:pt idx="448">
                  <c:v>38898</c:v>
                </c:pt>
                <c:pt idx="449">
                  <c:v>38929</c:v>
                </c:pt>
                <c:pt idx="450">
                  <c:v>38960</c:v>
                </c:pt>
                <c:pt idx="451">
                  <c:v>38990</c:v>
                </c:pt>
                <c:pt idx="452">
                  <c:v>39021</c:v>
                </c:pt>
                <c:pt idx="453">
                  <c:v>39051</c:v>
                </c:pt>
                <c:pt idx="454">
                  <c:v>39082</c:v>
                </c:pt>
                <c:pt idx="455">
                  <c:v>39113</c:v>
                </c:pt>
                <c:pt idx="456">
                  <c:v>39141</c:v>
                </c:pt>
                <c:pt idx="457">
                  <c:v>39172</c:v>
                </c:pt>
                <c:pt idx="458">
                  <c:v>39202</c:v>
                </c:pt>
                <c:pt idx="459">
                  <c:v>39233</c:v>
                </c:pt>
                <c:pt idx="460">
                  <c:v>39263</c:v>
                </c:pt>
                <c:pt idx="461">
                  <c:v>39294</c:v>
                </c:pt>
                <c:pt idx="462">
                  <c:v>39325</c:v>
                </c:pt>
                <c:pt idx="463">
                  <c:v>39355</c:v>
                </c:pt>
                <c:pt idx="464">
                  <c:v>39386</c:v>
                </c:pt>
                <c:pt idx="465">
                  <c:v>39416</c:v>
                </c:pt>
                <c:pt idx="466">
                  <c:v>39447</c:v>
                </c:pt>
                <c:pt idx="467">
                  <c:v>39478</c:v>
                </c:pt>
                <c:pt idx="468">
                  <c:v>39507</c:v>
                </c:pt>
                <c:pt idx="469">
                  <c:v>39538</c:v>
                </c:pt>
                <c:pt idx="470">
                  <c:v>39568</c:v>
                </c:pt>
                <c:pt idx="471">
                  <c:v>39599</c:v>
                </c:pt>
                <c:pt idx="472">
                  <c:v>39629</c:v>
                </c:pt>
                <c:pt idx="473">
                  <c:v>39660</c:v>
                </c:pt>
                <c:pt idx="474">
                  <c:v>39691</c:v>
                </c:pt>
                <c:pt idx="475">
                  <c:v>39721</c:v>
                </c:pt>
                <c:pt idx="476">
                  <c:v>39752</c:v>
                </c:pt>
                <c:pt idx="477">
                  <c:v>39782</c:v>
                </c:pt>
                <c:pt idx="478">
                  <c:v>39813</c:v>
                </c:pt>
                <c:pt idx="479">
                  <c:v>39844</c:v>
                </c:pt>
                <c:pt idx="480">
                  <c:v>39872</c:v>
                </c:pt>
                <c:pt idx="481">
                  <c:v>39903</c:v>
                </c:pt>
                <c:pt idx="482">
                  <c:v>39933</c:v>
                </c:pt>
                <c:pt idx="483">
                  <c:v>39964</c:v>
                </c:pt>
                <c:pt idx="484">
                  <c:v>39994</c:v>
                </c:pt>
                <c:pt idx="485">
                  <c:v>40025</c:v>
                </c:pt>
                <c:pt idx="486">
                  <c:v>40056</c:v>
                </c:pt>
                <c:pt idx="487">
                  <c:v>40086</c:v>
                </c:pt>
                <c:pt idx="488">
                  <c:v>40117</c:v>
                </c:pt>
                <c:pt idx="489">
                  <c:v>40147</c:v>
                </c:pt>
                <c:pt idx="490">
                  <c:v>40178</c:v>
                </c:pt>
                <c:pt idx="491">
                  <c:v>40209</c:v>
                </c:pt>
                <c:pt idx="492">
                  <c:v>40237</c:v>
                </c:pt>
                <c:pt idx="493">
                  <c:v>40268</c:v>
                </c:pt>
              </c:numCache>
            </c:numRef>
          </c:cat>
          <c:val>
            <c:numRef>
              <c:f>'rfcs_month-3.csv'!$D$1:$D$495</c:f>
              <c:numCache>
                <c:formatCode>General</c:formatCode>
                <c:ptCount val="495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16</c:v>
                </c:pt>
                <c:pt idx="7">
                  <c:v>18</c:v>
                </c:pt>
                <c:pt idx="8">
                  <c:v>24</c:v>
                </c:pt>
                <c:pt idx="9">
                  <c:v>25</c:v>
                </c:pt>
                <c:pt idx="10">
                  <c:v>26</c:v>
                </c:pt>
                <c:pt idx="11">
                  <c:v>29</c:v>
                </c:pt>
                <c:pt idx="12">
                  <c:v>33</c:v>
                </c:pt>
                <c:pt idx="13">
                  <c:v>41</c:v>
                </c:pt>
                <c:pt idx="14">
                  <c:v>49</c:v>
                </c:pt>
                <c:pt idx="15">
                  <c:v>50</c:v>
                </c:pt>
                <c:pt idx="16">
                  <c:v>57</c:v>
                </c:pt>
                <c:pt idx="17">
                  <c:v>62</c:v>
                </c:pt>
                <c:pt idx="18">
                  <c:v>66</c:v>
                </c:pt>
                <c:pt idx="19">
                  <c:v>70</c:v>
                </c:pt>
                <c:pt idx="20">
                  <c:v>75</c:v>
                </c:pt>
                <c:pt idx="21">
                  <c:v>77</c:v>
                </c:pt>
                <c:pt idx="22">
                  <c:v>84</c:v>
                </c:pt>
                <c:pt idx="23">
                  <c:v>91</c:v>
                </c:pt>
                <c:pt idx="24">
                  <c:v>102</c:v>
                </c:pt>
                <c:pt idx="25">
                  <c:v>109</c:v>
                </c:pt>
                <c:pt idx="26">
                  <c:v>139</c:v>
                </c:pt>
                <c:pt idx="27">
                  <c:v>166</c:v>
                </c:pt>
                <c:pt idx="28">
                  <c:v>178</c:v>
                </c:pt>
                <c:pt idx="29">
                  <c:v>197</c:v>
                </c:pt>
                <c:pt idx="30">
                  <c:v>212</c:v>
                </c:pt>
                <c:pt idx="31">
                  <c:v>234</c:v>
                </c:pt>
                <c:pt idx="32">
                  <c:v>248</c:v>
                </c:pt>
                <c:pt idx="33">
                  <c:v>257</c:v>
                </c:pt>
                <c:pt idx="34">
                  <c:v>266</c:v>
                </c:pt>
                <c:pt idx="35">
                  <c:v>279</c:v>
                </c:pt>
                <c:pt idx="36">
                  <c:v>289</c:v>
                </c:pt>
                <c:pt idx="37">
                  <c:v>302</c:v>
                </c:pt>
                <c:pt idx="38">
                  <c:v>312</c:v>
                </c:pt>
                <c:pt idx="39">
                  <c:v>329</c:v>
                </c:pt>
                <c:pt idx="40">
                  <c:v>338</c:v>
                </c:pt>
                <c:pt idx="41">
                  <c:v>352</c:v>
                </c:pt>
                <c:pt idx="42">
                  <c:v>364</c:v>
                </c:pt>
                <c:pt idx="43">
                  <c:v>370</c:v>
                </c:pt>
                <c:pt idx="44">
                  <c:v>380</c:v>
                </c:pt>
                <c:pt idx="45">
                  <c:v>389</c:v>
                </c:pt>
                <c:pt idx="46">
                  <c:v>400</c:v>
                </c:pt>
                <c:pt idx="47">
                  <c:v>416</c:v>
                </c:pt>
                <c:pt idx="48">
                  <c:v>437</c:v>
                </c:pt>
                <c:pt idx="49">
                  <c:v>455</c:v>
                </c:pt>
                <c:pt idx="50">
                  <c:v>468</c:v>
                </c:pt>
                <c:pt idx="51">
                  <c:v>479</c:v>
                </c:pt>
                <c:pt idx="52">
                  <c:v>497</c:v>
                </c:pt>
                <c:pt idx="53">
                  <c:v>510</c:v>
                </c:pt>
                <c:pt idx="54">
                  <c:v>523</c:v>
                </c:pt>
                <c:pt idx="55">
                  <c:v>530</c:v>
                </c:pt>
                <c:pt idx="56">
                  <c:v>536</c:v>
                </c:pt>
                <c:pt idx="57">
                  <c:v>550</c:v>
                </c:pt>
                <c:pt idx="58">
                  <c:v>562</c:v>
                </c:pt>
                <c:pt idx="59">
                  <c:v>568</c:v>
                </c:pt>
                <c:pt idx="60">
                  <c:v>573</c:v>
                </c:pt>
                <c:pt idx="61">
                  <c:v>584</c:v>
                </c:pt>
                <c:pt idx="62">
                  <c:v>590</c:v>
                </c:pt>
                <c:pt idx="63">
                  <c:v>591</c:v>
                </c:pt>
                <c:pt idx="64">
                  <c:v>594</c:v>
                </c:pt>
                <c:pt idx="65">
                  <c:v>597</c:v>
                </c:pt>
                <c:pt idx="66">
                  <c:v>599</c:v>
                </c:pt>
                <c:pt idx="67">
                  <c:v>600</c:v>
                </c:pt>
                <c:pt idx="68">
                  <c:v>610</c:v>
                </c:pt>
                <c:pt idx="69">
                  <c:v>615</c:v>
                </c:pt>
                <c:pt idx="70">
                  <c:v>622</c:v>
                </c:pt>
                <c:pt idx="71">
                  <c:v>623</c:v>
                </c:pt>
                <c:pt idx="72">
                  <c:v>624</c:v>
                </c:pt>
                <c:pt idx="73">
                  <c:v>625</c:v>
                </c:pt>
                <c:pt idx="74">
                  <c:v>629</c:v>
                </c:pt>
                <c:pt idx="75">
                  <c:v>631</c:v>
                </c:pt>
                <c:pt idx="76">
                  <c:v>637</c:v>
                </c:pt>
                <c:pt idx="77">
                  <c:v>642</c:v>
                </c:pt>
                <c:pt idx="78">
                  <c:v>643</c:v>
                </c:pt>
                <c:pt idx="79">
                  <c:v>645</c:v>
                </c:pt>
                <c:pt idx="80">
                  <c:v>646</c:v>
                </c:pt>
                <c:pt idx="81">
                  <c:v>647</c:v>
                </c:pt>
                <c:pt idx="82">
                  <c:v>648</c:v>
                </c:pt>
                <c:pt idx="83">
                  <c:v>650</c:v>
                </c:pt>
                <c:pt idx="84">
                  <c:v>651</c:v>
                </c:pt>
                <c:pt idx="85">
                  <c:v>652</c:v>
                </c:pt>
                <c:pt idx="86">
                  <c:v>654</c:v>
                </c:pt>
                <c:pt idx="87">
                  <c:v>655</c:v>
                </c:pt>
                <c:pt idx="88">
                  <c:v>657</c:v>
                </c:pt>
                <c:pt idx="89">
                  <c:v>659</c:v>
                </c:pt>
                <c:pt idx="90">
                  <c:v>661</c:v>
                </c:pt>
                <c:pt idx="91">
                  <c:v>664</c:v>
                </c:pt>
                <c:pt idx="92">
                  <c:v>665</c:v>
                </c:pt>
                <c:pt idx="93">
                  <c:v>666</c:v>
                </c:pt>
                <c:pt idx="94">
                  <c:v>670</c:v>
                </c:pt>
                <c:pt idx="95">
                  <c:v>675</c:v>
                </c:pt>
                <c:pt idx="96">
                  <c:v>677</c:v>
                </c:pt>
                <c:pt idx="97">
                  <c:v>678</c:v>
                </c:pt>
                <c:pt idx="98">
                  <c:v>681</c:v>
                </c:pt>
                <c:pt idx="99">
                  <c:v>682</c:v>
                </c:pt>
                <c:pt idx="100">
                  <c:v>684</c:v>
                </c:pt>
                <c:pt idx="101">
                  <c:v>685</c:v>
                </c:pt>
                <c:pt idx="102">
                  <c:v>686</c:v>
                </c:pt>
                <c:pt idx="103">
                  <c:v>687</c:v>
                </c:pt>
                <c:pt idx="104">
                  <c:v>688</c:v>
                </c:pt>
                <c:pt idx="105">
                  <c:v>689</c:v>
                </c:pt>
                <c:pt idx="106">
                  <c:v>690</c:v>
                </c:pt>
                <c:pt idx="107">
                  <c:v>691</c:v>
                </c:pt>
                <c:pt idx="108">
                  <c:v>692</c:v>
                </c:pt>
                <c:pt idx="109">
                  <c:v>695</c:v>
                </c:pt>
                <c:pt idx="110">
                  <c:v>696</c:v>
                </c:pt>
                <c:pt idx="111">
                  <c:v>698</c:v>
                </c:pt>
                <c:pt idx="112">
                  <c:v>699</c:v>
                </c:pt>
                <c:pt idx="113">
                  <c:v>702</c:v>
                </c:pt>
                <c:pt idx="114">
                  <c:v>706</c:v>
                </c:pt>
                <c:pt idx="115">
                  <c:v>708</c:v>
                </c:pt>
                <c:pt idx="116">
                  <c:v>709</c:v>
                </c:pt>
                <c:pt idx="117">
                  <c:v>712</c:v>
                </c:pt>
                <c:pt idx="118">
                  <c:v>715</c:v>
                </c:pt>
                <c:pt idx="119">
                  <c:v>717</c:v>
                </c:pt>
                <c:pt idx="120">
                  <c:v>718</c:v>
                </c:pt>
                <c:pt idx="121">
                  <c:v>723</c:v>
                </c:pt>
                <c:pt idx="122">
                  <c:v>734</c:v>
                </c:pt>
                <c:pt idx="123">
                  <c:v>738</c:v>
                </c:pt>
                <c:pt idx="124">
                  <c:v>741</c:v>
                </c:pt>
                <c:pt idx="125">
                  <c:v>745</c:v>
                </c:pt>
                <c:pt idx="126">
                  <c:v>750</c:v>
                </c:pt>
                <c:pt idx="127">
                  <c:v>756</c:v>
                </c:pt>
                <c:pt idx="128">
                  <c:v>762</c:v>
                </c:pt>
                <c:pt idx="129">
                  <c:v>764</c:v>
                </c:pt>
                <c:pt idx="130">
                  <c:v>770</c:v>
                </c:pt>
                <c:pt idx="131">
                  <c:v>775</c:v>
                </c:pt>
                <c:pt idx="132">
                  <c:v>780</c:v>
                </c:pt>
                <c:pt idx="133">
                  <c:v>786</c:v>
                </c:pt>
                <c:pt idx="134">
                  <c:v>787</c:v>
                </c:pt>
                <c:pt idx="135">
                  <c:v>790</c:v>
                </c:pt>
                <c:pt idx="136">
                  <c:v>806</c:v>
                </c:pt>
                <c:pt idx="137">
                  <c:v>807</c:v>
                </c:pt>
                <c:pt idx="138">
                  <c:v>809</c:v>
                </c:pt>
                <c:pt idx="139">
                  <c:v>811</c:v>
                </c:pt>
                <c:pt idx="140">
                  <c:v>815</c:v>
                </c:pt>
                <c:pt idx="141">
                  <c:v>824</c:v>
                </c:pt>
                <c:pt idx="142">
                  <c:v>826</c:v>
                </c:pt>
                <c:pt idx="143">
                  <c:v>828</c:v>
                </c:pt>
                <c:pt idx="144">
                  <c:v>834</c:v>
                </c:pt>
                <c:pt idx="145">
                  <c:v>835</c:v>
                </c:pt>
                <c:pt idx="146">
                  <c:v>839</c:v>
                </c:pt>
                <c:pt idx="147">
                  <c:v>843</c:v>
                </c:pt>
                <c:pt idx="148">
                  <c:v>845</c:v>
                </c:pt>
                <c:pt idx="149">
                  <c:v>848</c:v>
                </c:pt>
                <c:pt idx="150">
                  <c:v>858</c:v>
                </c:pt>
                <c:pt idx="151">
                  <c:v>863</c:v>
                </c:pt>
                <c:pt idx="152">
                  <c:v>869</c:v>
                </c:pt>
                <c:pt idx="153">
                  <c:v>874</c:v>
                </c:pt>
                <c:pt idx="154">
                  <c:v>878</c:v>
                </c:pt>
                <c:pt idx="155">
                  <c:v>880</c:v>
                </c:pt>
                <c:pt idx="156">
                  <c:v>882</c:v>
                </c:pt>
                <c:pt idx="157">
                  <c:v>883</c:v>
                </c:pt>
                <c:pt idx="158">
                  <c:v>884</c:v>
                </c:pt>
                <c:pt idx="159">
                  <c:v>889</c:v>
                </c:pt>
                <c:pt idx="160">
                  <c:v>893</c:v>
                </c:pt>
                <c:pt idx="161">
                  <c:v>896</c:v>
                </c:pt>
                <c:pt idx="162">
                  <c:v>904</c:v>
                </c:pt>
                <c:pt idx="163">
                  <c:v>908</c:v>
                </c:pt>
                <c:pt idx="164">
                  <c:v>912</c:v>
                </c:pt>
                <c:pt idx="165">
                  <c:v>916</c:v>
                </c:pt>
                <c:pt idx="166">
                  <c:v>919</c:v>
                </c:pt>
                <c:pt idx="167">
                  <c:v>921</c:v>
                </c:pt>
                <c:pt idx="168">
                  <c:v>923</c:v>
                </c:pt>
                <c:pt idx="169">
                  <c:v>924</c:v>
                </c:pt>
                <c:pt idx="170">
                  <c:v>927</c:v>
                </c:pt>
                <c:pt idx="171">
                  <c:v>928</c:v>
                </c:pt>
                <c:pt idx="172">
                  <c:v>930</c:v>
                </c:pt>
                <c:pt idx="173">
                  <c:v>935</c:v>
                </c:pt>
                <c:pt idx="174">
                  <c:v>937</c:v>
                </c:pt>
                <c:pt idx="175">
                  <c:v>941</c:v>
                </c:pt>
                <c:pt idx="176">
                  <c:v>947</c:v>
                </c:pt>
                <c:pt idx="177">
                  <c:v>949</c:v>
                </c:pt>
                <c:pt idx="178">
                  <c:v>952</c:v>
                </c:pt>
                <c:pt idx="179">
                  <c:v>955</c:v>
                </c:pt>
                <c:pt idx="180">
                  <c:v>960</c:v>
                </c:pt>
                <c:pt idx="181">
                  <c:v>968</c:v>
                </c:pt>
                <c:pt idx="182">
                  <c:v>970</c:v>
                </c:pt>
                <c:pt idx="183">
                  <c:v>974</c:v>
                </c:pt>
                <c:pt idx="184">
                  <c:v>981</c:v>
                </c:pt>
                <c:pt idx="185">
                  <c:v>983</c:v>
                </c:pt>
                <c:pt idx="186">
                  <c:v>986</c:v>
                </c:pt>
                <c:pt idx="187">
                  <c:v>988</c:v>
                </c:pt>
                <c:pt idx="188">
                  <c:v>992</c:v>
                </c:pt>
                <c:pt idx="189">
                  <c:v>995</c:v>
                </c:pt>
                <c:pt idx="190">
                  <c:v>1000</c:v>
                </c:pt>
                <c:pt idx="191">
                  <c:v>1001</c:v>
                </c:pt>
                <c:pt idx="192">
                  <c:v>1004</c:v>
                </c:pt>
                <c:pt idx="193">
                  <c:v>1011</c:v>
                </c:pt>
                <c:pt idx="194">
                  <c:v>1016</c:v>
                </c:pt>
                <c:pt idx="195">
                  <c:v>1017</c:v>
                </c:pt>
                <c:pt idx="196">
                  <c:v>1025</c:v>
                </c:pt>
                <c:pt idx="197">
                  <c:v>1027</c:v>
                </c:pt>
                <c:pt idx="198">
                  <c:v>1032</c:v>
                </c:pt>
                <c:pt idx="199">
                  <c:v>1033</c:v>
                </c:pt>
                <c:pt idx="200">
                  <c:v>1037</c:v>
                </c:pt>
                <c:pt idx="201">
                  <c:v>1038</c:v>
                </c:pt>
                <c:pt idx="202">
                  <c:v>1047</c:v>
                </c:pt>
                <c:pt idx="203">
                  <c:v>1052</c:v>
                </c:pt>
                <c:pt idx="204">
                  <c:v>1060</c:v>
                </c:pt>
                <c:pt idx="205">
                  <c:v>1064</c:v>
                </c:pt>
                <c:pt idx="206">
                  <c:v>1068</c:v>
                </c:pt>
                <c:pt idx="207">
                  <c:v>1070</c:v>
                </c:pt>
                <c:pt idx="208">
                  <c:v>1074</c:v>
                </c:pt>
                <c:pt idx="209">
                  <c:v>1078</c:v>
                </c:pt>
                <c:pt idx="210">
                  <c:v>1084</c:v>
                </c:pt>
                <c:pt idx="211">
                  <c:v>1090</c:v>
                </c:pt>
                <c:pt idx="212">
                  <c:v>1096</c:v>
                </c:pt>
                <c:pt idx="213">
                  <c:v>1101</c:v>
                </c:pt>
                <c:pt idx="214">
                  <c:v>1109</c:v>
                </c:pt>
                <c:pt idx="215">
                  <c:v>1110</c:v>
                </c:pt>
                <c:pt idx="216">
                  <c:v>1118</c:v>
                </c:pt>
                <c:pt idx="217">
                  <c:v>1122</c:v>
                </c:pt>
                <c:pt idx="218">
                  <c:v>1125</c:v>
                </c:pt>
                <c:pt idx="219">
                  <c:v>1128</c:v>
                </c:pt>
                <c:pt idx="220">
                  <c:v>1135</c:v>
                </c:pt>
                <c:pt idx="221">
                  <c:v>1142</c:v>
                </c:pt>
                <c:pt idx="222">
                  <c:v>1150</c:v>
                </c:pt>
                <c:pt idx="223">
                  <c:v>1162</c:v>
                </c:pt>
                <c:pt idx="224">
                  <c:v>1168</c:v>
                </c:pt>
                <c:pt idx="225">
                  <c:v>1177</c:v>
                </c:pt>
                <c:pt idx="226">
                  <c:v>1183</c:v>
                </c:pt>
                <c:pt idx="227">
                  <c:v>1189</c:v>
                </c:pt>
                <c:pt idx="228">
                  <c:v>1198</c:v>
                </c:pt>
                <c:pt idx="229">
                  <c:v>1209</c:v>
                </c:pt>
                <c:pt idx="230">
                  <c:v>1220</c:v>
                </c:pt>
                <c:pt idx="231">
                  <c:v>1227</c:v>
                </c:pt>
                <c:pt idx="232">
                  <c:v>1233</c:v>
                </c:pt>
                <c:pt idx="233">
                  <c:v>1241</c:v>
                </c:pt>
                <c:pt idx="234">
                  <c:v>1251</c:v>
                </c:pt>
                <c:pt idx="235">
                  <c:v>1266</c:v>
                </c:pt>
                <c:pt idx="236">
                  <c:v>1275</c:v>
                </c:pt>
                <c:pt idx="237">
                  <c:v>1284</c:v>
                </c:pt>
                <c:pt idx="238">
                  <c:v>1289</c:v>
                </c:pt>
                <c:pt idx="239">
                  <c:v>1294</c:v>
                </c:pt>
                <c:pt idx="240">
                  <c:v>1305</c:v>
                </c:pt>
                <c:pt idx="241">
                  <c:v>1313</c:v>
                </c:pt>
                <c:pt idx="242">
                  <c:v>1315</c:v>
                </c:pt>
                <c:pt idx="243">
                  <c:v>1340</c:v>
                </c:pt>
                <c:pt idx="244">
                  <c:v>1355</c:v>
                </c:pt>
                <c:pt idx="245">
                  <c:v>1366</c:v>
                </c:pt>
                <c:pt idx="246">
                  <c:v>1381</c:v>
                </c:pt>
                <c:pt idx="247">
                  <c:v>1393</c:v>
                </c:pt>
                <c:pt idx="248">
                  <c:v>1406</c:v>
                </c:pt>
                <c:pt idx="249">
                  <c:v>1421</c:v>
                </c:pt>
                <c:pt idx="250">
                  <c:v>1434</c:v>
                </c:pt>
                <c:pt idx="251">
                  <c:v>1455</c:v>
                </c:pt>
                <c:pt idx="252">
                  <c:v>1471</c:v>
                </c:pt>
                <c:pt idx="253">
                  <c:v>1474</c:v>
                </c:pt>
                <c:pt idx="254">
                  <c:v>1490</c:v>
                </c:pt>
                <c:pt idx="255">
                  <c:v>1503</c:v>
                </c:pt>
                <c:pt idx="256">
                  <c:v>1510</c:v>
                </c:pt>
                <c:pt idx="257">
                  <c:v>1533</c:v>
                </c:pt>
                <c:pt idx="258">
                  <c:v>1536</c:v>
                </c:pt>
                <c:pt idx="259">
                  <c:v>1557</c:v>
                </c:pt>
                <c:pt idx="260">
                  <c:v>1565</c:v>
                </c:pt>
                <c:pt idx="261">
                  <c:v>1590</c:v>
                </c:pt>
                <c:pt idx="262">
                  <c:v>1623</c:v>
                </c:pt>
                <c:pt idx="263">
                  <c:v>1635</c:v>
                </c:pt>
                <c:pt idx="264">
                  <c:v>1650</c:v>
                </c:pt>
                <c:pt idx="265">
                  <c:v>1675</c:v>
                </c:pt>
                <c:pt idx="266">
                  <c:v>1680</c:v>
                </c:pt>
                <c:pt idx="267">
                  <c:v>1686</c:v>
                </c:pt>
                <c:pt idx="268">
                  <c:v>1711</c:v>
                </c:pt>
                <c:pt idx="269">
                  <c:v>1723</c:v>
                </c:pt>
                <c:pt idx="270">
                  <c:v>1738</c:v>
                </c:pt>
                <c:pt idx="271">
                  <c:v>1740</c:v>
                </c:pt>
                <c:pt idx="272">
                  <c:v>1766</c:v>
                </c:pt>
                <c:pt idx="273">
                  <c:v>1772</c:v>
                </c:pt>
                <c:pt idx="274">
                  <c:v>1784</c:v>
                </c:pt>
                <c:pt idx="275">
                  <c:v>1793</c:v>
                </c:pt>
                <c:pt idx="276">
                  <c:v>1806</c:v>
                </c:pt>
                <c:pt idx="277">
                  <c:v>1824</c:v>
                </c:pt>
                <c:pt idx="278">
                  <c:v>1838</c:v>
                </c:pt>
                <c:pt idx="279">
                  <c:v>1846</c:v>
                </c:pt>
                <c:pt idx="280">
                  <c:v>1856</c:v>
                </c:pt>
                <c:pt idx="281">
                  <c:v>1874</c:v>
                </c:pt>
                <c:pt idx="282">
                  <c:v>1888</c:v>
                </c:pt>
                <c:pt idx="283">
                  <c:v>1919</c:v>
                </c:pt>
                <c:pt idx="284">
                  <c:v>1959</c:v>
                </c:pt>
                <c:pt idx="285">
                  <c:v>1973</c:v>
                </c:pt>
                <c:pt idx="286">
                  <c:v>1976</c:v>
                </c:pt>
                <c:pt idx="287">
                  <c:v>2018</c:v>
                </c:pt>
                <c:pt idx="288">
                  <c:v>2034</c:v>
                </c:pt>
                <c:pt idx="289">
                  <c:v>2052</c:v>
                </c:pt>
                <c:pt idx="290">
                  <c:v>2064</c:v>
                </c:pt>
                <c:pt idx="291">
                  <c:v>2074</c:v>
                </c:pt>
                <c:pt idx="292">
                  <c:v>2091</c:v>
                </c:pt>
                <c:pt idx="293">
                  <c:v>2099</c:v>
                </c:pt>
                <c:pt idx="294">
                  <c:v>2101</c:v>
                </c:pt>
                <c:pt idx="295">
                  <c:v>2133</c:v>
                </c:pt>
                <c:pt idx="296">
                  <c:v>2146</c:v>
                </c:pt>
                <c:pt idx="297">
                  <c:v>2162</c:v>
                </c:pt>
                <c:pt idx="298">
                  <c:v>2168</c:v>
                </c:pt>
                <c:pt idx="299">
                  <c:v>2205</c:v>
                </c:pt>
                <c:pt idx="300">
                  <c:v>2215</c:v>
                </c:pt>
                <c:pt idx="301">
                  <c:v>2239</c:v>
                </c:pt>
                <c:pt idx="302">
                  <c:v>2261</c:v>
                </c:pt>
                <c:pt idx="303">
                  <c:v>2277</c:v>
                </c:pt>
                <c:pt idx="304">
                  <c:v>2287</c:v>
                </c:pt>
                <c:pt idx="305">
                  <c:v>2302</c:v>
                </c:pt>
                <c:pt idx="306">
                  <c:v>2318</c:v>
                </c:pt>
                <c:pt idx="307">
                  <c:v>2338</c:v>
                </c:pt>
                <c:pt idx="308">
                  <c:v>2350</c:v>
                </c:pt>
                <c:pt idx="309">
                  <c:v>2378</c:v>
                </c:pt>
                <c:pt idx="310">
                  <c:v>2402</c:v>
                </c:pt>
                <c:pt idx="311">
                  <c:v>2427</c:v>
                </c:pt>
                <c:pt idx="312">
                  <c:v>2444</c:v>
                </c:pt>
                <c:pt idx="313">
                  <c:v>2479</c:v>
                </c:pt>
                <c:pt idx="314">
                  <c:v>2503</c:v>
                </c:pt>
                <c:pt idx="315">
                  <c:v>2518</c:v>
                </c:pt>
                <c:pt idx="316">
                  <c:v>2559</c:v>
                </c:pt>
                <c:pt idx="317">
                  <c:v>2565</c:v>
                </c:pt>
                <c:pt idx="318">
                  <c:v>2602</c:v>
                </c:pt>
                <c:pt idx="319">
                  <c:v>2627</c:v>
                </c:pt>
                <c:pt idx="320">
                  <c:v>2643</c:v>
                </c:pt>
                <c:pt idx="321">
                  <c:v>2648</c:v>
                </c:pt>
                <c:pt idx="322">
                  <c:v>2661</c:v>
                </c:pt>
                <c:pt idx="323">
                  <c:v>2680</c:v>
                </c:pt>
                <c:pt idx="324">
                  <c:v>2704</c:v>
                </c:pt>
                <c:pt idx="325">
                  <c:v>2718</c:v>
                </c:pt>
                <c:pt idx="326">
                  <c:v>2733</c:v>
                </c:pt>
                <c:pt idx="327">
                  <c:v>2766</c:v>
                </c:pt>
                <c:pt idx="328">
                  <c:v>2793</c:v>
                </c:pt>
                <c:pt idx="329">
                  <c:v>2804</c:v>
                </c:pt>
                <c:pt idx="330">
                  <c:v>2825</c:v>
                </c:pt>
                <c:pt idx="331">
                  <c:v>2870</c:v>
                </c:pt>
                <c:pt idx="332">
                  <c:v>2904</c:v>
                </c:pt>
                <c:pt idx="333">
                  <c:v>2933</c:v>
                </c:pt>
                <c:pt idx="334">
                  <c:v>2940</c:v>
                </c:pt>
                <c:pt idx="335">
                  <c:v>2972</c:v>
                </c:pt>
                <c:pt idx="336">
                  <c:v>2990</c:v>
                </c:pt>
                <c:pt idx="337">
                  <c:v>3005</c:v>
                </c:pt>
                <c:pt idx="338">
                  <c:v>3020</c:v>
                </c:pt>
                <c:pt idx="339">
                  <c:v>3028</c:v>
                </c:pt>
                <c:pt idx="340">
                  <c:v>3055</c:v>
                </c:pt>
                <c:pt idx="341">
                  <c:v>3061</c:v>
                </c:pt>
                <c:pt idx="342">
                  <c:v>3082</c:v>
                </c:pt>
                <c:pt idx="343">
                  <c:v>3095</c:v>
                </c:pt>
                <c:pt idx="344">
                  <c:v>3111</c:v>
                </c:pt>
                <c:pt idx="345">
                  <c:v>3120</c:v>
                </c:pt>
                <c:pt idx="346">
                  <c:v>3133</c:v>
                </c:pt>
                <c:pt idx="347">
                  <c:v>3153</c:v>
                </c:pt>
                <c:pt idx="348">
                  <c:v>3163</c:v>
                </c:pt>
                <c:pt idx="349">
                  <c:v>3169</c:v>
                </c:pt>
                <c:pt idx="350">
                  <c:v>3188</c:v>
                </c:pt>
                <c:pt idx="351">
                  <c:v>3198</c:v>
                </c:pt>
                <c:pt idx="352">
                  <c:v>3215</c:v>
                </c:pt>
                <c:pt idx="353">
                  <c:v>3226</c:v>
                </c:pt>
                <c:pt idx="354">
                  <c:v>3255</c:v>
                </c:pt>
                <c:pt idx="355">
                  <c:v>3281</c:v>
                </c:pt>
                <c:pt idx="356">
                  <c:v>3295</c:v>
                </c:pt>
                <c:pt idx="357">
                  <c:v>3314</c:v>
                </c:pt>
                <c:pt idx="358">
                  <c:v>3352</c:v>
                </c:pt>
                <c:pt idx="359">
                  <c:v>3379</c:v>
                </c:pt>
                <c:pt idx="360">
                  <c:v>3397</c:v>
                </c:pt>
                <c:pt idx="361">
                  <c:v>3419</c:v>
                </c:pt>
                <c:pt idx="362">
                  <c:v>3444</c:v>
                </c:pt>
                <c:pt idx="363">
                  <c:v>3453</c:v>
                </c:pt>
                <c:pt idx="364">
                  <c:v>3460</c:v>
                </c:pt>
                <c:pt idx="365">
                  <c:v>3489</c:v>
                </c:pt>
                <c:pt idx="366">
                  <c:v>3500</c:v>
                </c:pt>
                <c:pt idx="367">
                  <c:v>3530</c:v>
                </c:pt>
                <c:pt idx="368">
                  <c:v>3545</c:v>
                </c:pt>
                <c:pt idx="369">
                  <c:v>3561</c:v>
                </c:pt>
                <c:pt idx="370">
                  <c:v>3586</c:v>
                </c:pt>
                <c:pt idx="371">
                  <c:v>3595</c:v>
                </c:pt>
                <c:pt idx="372">
                  <c:v>3626</c:v>
                </c:pt>
                <c:pt idx="373">
                  <c:v>3648</c:v>
                </c:pt>
                <c:pt idx="374">
                  <c:v>3678</c:v>
                </c:pt>
                <c:pt idx="375">
                  <c:v>3694</c:v>
                </c:pt>
                <c:pt idx="376">
                  <c:v>3739</c:v>
                </c:pt>
                <c:pt idx="377">
                  <c:v>3759</c:v>
                </c:pt>
                <c:pt idx="378">
                  <c:v>3780</c:v>
                </c:pt>
                <c:pt idx="379">
                  <c:v>3813</c:v>
                </c:pt>
                <c:pt idx="380">
                  <c:v>3848</c:v>
                </c:pt>
                <c:pt idx="381">
                  <c:v>3855</c:v>
                </c:pt>
                <c:pt idx="382">
                  <c:v>3867</c:v>
                </c:pt>
                <c:pt idx="383">
                  <c:v>3884</c:v>
                </c:pt>
                <c:pt idx="384">
                  <c:v>3903</c:v>
                </c:pt>
                <c:pt idx="385">
                  <c:v>3935</c:v>
                </c:pt>
                <c:pt idx="386">
                  <c:v>3957</c:v>
                </c:pt>
                <c:pt idx="387">
                  <c:v>3981</c:v>
                </c:pt>
                <c:pt idx="388">
                  <c:v>4012</c:v>
                </c:pt>
                <c:pt idx="389">
                  <c:v>4031</c:v>
                </c:pt>
                <c:pt idx="390">
                  <c:v>4056</c:v>
                </c:pt>
                <c:pt idx="391">
                  <c:v>4078</c:v>
                </c:pt>
                <c:pt idx="392">
                  <c:v>4115</c:v>
                </c:pt>
                <c:pt idx="393">
                  <c:v>4146</c:v>
                </c:pt>
                <c:pt idx="394">
                  <c:v>4194</c:v>
                </c:pt>
                <c:pt idx="395">
                  <c:v>4247</c:v>
                </c:pt>
                <c:pt idx="396">
                  <c:v>4296</c:v>
                </c:pt>
                <c:pt idx="397">
                  <c:v>4321</c:v>
                </c:pt>
                <c:pt idx="398">
                  <c:v>4363</c:v>
                </c:pt>
                <c:pt idx="399">
                  <c:v>4400</c:v>
                </c:pt>
                <c:pt idx="400">
                  <c:v>4454</c:v>
                </c:pt>
                <c:pt idx="401">
                  <c:v>4483</c:v>
                </c:pt>
                <c:pt idx="402">
                  <c:v>4521</c:v>
                </c:pt>
                <c:pt idx="403">
                  <c:v>4556</c:v>
                </c:pt>
                <c:pt idx="404">
                  <c:v>4597</c:v>
                </c:pt>
                <c:pt idx="405">
                  <c:v>4631</c:v>
                </c:pt>
                <c:pt idx="406">
                  <c:v>4653</c:v>
                </c:pt>
                <c:pt idx="407">
                  <c:v>4675</c:v>
                </c:pt>
                <c:pt idx="408">
                  <c:v>4692</c:v>
                </c:pt>
                <c:pt idx="409">
                  <c:v>4711</c:v>
                </c:pt>
                <c:pt idx="410">
                  <c:v>4742</c:v>
                </c:pt>
                <c:pt idx="411">
                  <c:v>4772</c:v>
                </c:pt>
                <c:pt idx="412">
                  <c:v>4796</c:v>
                </c:pt>
                <c:pt idx="413">
                  <c:v>4839</c:v>
                </c:pt>
                <c:pt idx="414">
                  <c:v>4873</c:v>
                </c:pt>
                <c:pt idx="415">
                  <c:v>4908</c:v>
                </c:pt>
                <c:pt idx="416">
                  <c:v>4934</c:v>
                </c:pt>
                <c:pt idx="417">
                  <c:v>4950</c:v>
                </c:pt>
                <c:pt idx="418">
                  <c:v>4973</c:v>
                </c:pt>
                <c:pt idx="419">
                  <c:v>5007</c:v>
                </c:pt>
                <c:pt idx="420">
                  <c:v>5037</c:v>
                </c:pt>
                <c:pt idx="421">
                  <c:v>5064</c:v>
                </c:pt>
                <c:pt idx="422">
                  <c:v>5083</c:v>
                </c:pt>
                <c:pt idx="423">
                  <c:v>5101</c:v>
                </c:pt>
                <c:pt idx="424">
                  <c:v>5127</c:v>
                </c:pt>
                <c:pt idx="425">
                  <c:v>5149</c:v>
                </c:pt>
                <c:pt idx="426">
                  <c:v>5171</c:v>
                </c:pt>
                <c:pt idx="427">
                  <c:v>5201</c:v>
                </c:pt>
                <c:pt idx="428">
                  <c:v>5240</c:v>
                </c:pt>
                <c:pt idx="429">
                  <c:v>5253</c:v>
                </c:pt>
                <c:pt idx="430">
                  <c:v>5264</c:v>
                </c:pt>
                <c:pt idx="431">
                  <c:v>5275</c:v>
                </c:pt>
                <c:pt idx="432">
                  <c:v>5299</c:v>
                </c:pt>
                <c:pt idx="433">
                  <c:v>5351</c:v>
                </c:pt>
                <c:pt idx="434">
                  <c:v>5380</c:v>
                </c:pt>
                <c:pt idx="435">
                  <c:v>5399</c:v>
                </c:pt>
                <c:pt idx="436">
                  <c:v>5420</c:v>
                </c:pt>
                <c:pt idx="437">
                  <c:v>5439</c:v>
                </c:pt>
                <c:pt idx="438">
                  <c:v>5475</c:v>
                </c:pt>
                <c:pt idx="439">
                  <c:v>5495</c:v>
                </c:pt>
                <c:pt idx="440">
                  <c:v>5524</c:v>
                </c:pt>
                <c:pt idx="441">
                  <c:v>5537</c:v>
                </c:pt>
                <c:pt idx="442">
                  <c:v>5550</c:v>
                </c:pt>
                <c:pt idx="443">
                  <c:v>5583</c:v>
                </c:pt>
                <c:pt idx="444">
                  <c:v>5623</c:v>
                </c:pt>
                <c:pt idx="445">
                  <c:v>5660</c:v>
                </c:pt>
                <c:pt idx="446">
                  <c:v>5693</c:v>
                </c:pt>
                <c:pt idx="447">
                  <c:v>5726</c:v>
                </c:pt>
                <c:pt idx="448">
                  <c:v>5764</c:v>
                </c:pt>
                <c:pt idx="449">
                  <c:v>5780</c:v>
                </c:pt>
                <c:pt idx="450">
                  <c:v>5816</c:v>
                </c:pt>
                <c:pt idx="451">
                  <c:v>5842</c:v>
                </c:pt>
                <c:pt idx="452">
                  <c:v>5888</c:v>
                </c:pt>
                <c:pt idx="453">
                  <c:v>5903</c:v>
                </c:pt>
                <c:pt idx="454">
                  <c:v>5913</c:v>
                </c:pt>
                <c:pt idx="455">
                  <c:v>5936</c:v>
                </c:pt>
                <c:pt idx="456">
                  <c:v>5962</c:v>
                </c:pt>
                <c:pt idx="457">
                  <c:v>6011</c:v>
                </c:pt>
                <c:pt idx="458">
                  <c:v>6060</c:v>
                </c:pt>
                <c:pt idx="459">
                  <c:v>6097</c:v>
                </c:pt>
                <c:pt idx="460">
                  <c:v>6134</c:v>
                </c:pt>
                <c:pt idx="461">
                  <c:v>6169</c:v>
                </c:pt>
                <c:pt idx="462">
                  <c:v>6201</c:v>
                </c:pt>
                <c:pt idx="463">
                  <c:v>6219</c:v>
                </c:pt>
                <c:pt idx="464">
                  <c:v>6242</c:v>
                </c:pt>
                <c:pt idx="465">
                  <c:v>6282</c:v>
                </c:pt>
                <c:pt idx="466">
                  <c:v>6303</c:v>
                </c:pt>
                <c:pt idx="467">
                  <c:v>6317</c:v>
                </c:pt>
                <c:pt idx="468">
                  <c:v>6366</c:v>
                </c:pt>
                <c:pt idx="469">
                  <c:v>6397</c:v>
                </c:pt>
                <c:pt idx="470">
                  <c:v>6434</c:v>
                </c:pt>
                <c:pt idx="471">
                  <c:v>6459</c:v>
                </c:pt>
                <c:pt idx="472">
                  <c:v>6485</c:v>
                </c:pt>
                <c:pt idx="473">
                  <c:v>6520</c:v>
                </c:pt>
                <c:pt idx="474">
                  <c:v>6549</c:v>
                </c:pt>
                <c:pt idx="475">
                  <c:v>6564</c:v>
                </c:pt>
                <c:pt idx="476">
                  <c:v>6588</c:v>
                </c:pt>
                <c:pt idx="477">
                  <c:v>6626</c:v>
                </c:pt>
                <c:pt idx="478">
                  <c:v>6641</c:v>
                </c:pt>
                <c:pt idx="479">
                  <c:v>6679</c:v>
                </c:pt>
                <c:pt idx="480">
                  <c:v>6704</c:v>
                </c:pt>
                <c:pt idx="481">
                  <c:v>6730</c:v>
                </c:pt>
                <c:pt idx="482">
                  <c:v>6765</c:v>
                </c:pt>
                <c:pt idx="483">
                  <c:v>6786</c:v>
                </c:pt>
                <c:pt idx="484">
                  <c:v>6794</c:v>
                </c:pt>
                <c:pt idx="485">
                  <c:v>6814</c:v>
                </c:pt>
                <c:pt idx="486">
                  <c:v>6829</c:v>
                </c:pt>
                <c:pt idx="487">
                  <c:v>6852</c:v>
                </c:pt>
                <c:pt idx="488">
                  <c:v>6869</c:v>
                </c:pt>
                <c:pt idx="489">
                  <c:v>6899</c:v>
                </c:pt>
                <c:pt idx="490">
                  <c:v>6916</c:v>
                </c:pt>
                <c:pt idx="491">
                  <c:v>6940</c:v>
                </c:pt>
                <c:pt idx="492">
                  <c:v>6960</c:v>
                </c:pt>
                <c:pt idx="493">
                  <c:v>6976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8A-CB46-8C9A-ABEADB5A2B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91074112"/>
        <c:axId val="1791035152"/>
      </c:lineChart>
      <c:dateAx>
        <c:axId val="1791074112"/>
        <c:scaling>
          <c:orientation val="minMax"/>
          <c:max val="40969"/>
          <c:min val="25263"/>
        </c:scaling>
        <c:delete val="0"/>
        <c:axPos val="b"/>
        <c:numFmt formatCode="yyyy" sourceLinked="0"/>
        <c:majorTickMark val="out"/>
        <c:minorTickMark val="none"/>
        <c:tickLblPos val="nextTo"/>
        <c:spPr>
          <a:ln w="38100" cap="rnd"/>
          <a:effectLst/>
        </c:spPr>
        <c:txPr>
          <a:bodyPr/>
          <a:lstStyle/>
          <a:p>
            <a:pPr>
              <a:defRPr sz="2400"/>
            </a:pPr>
            <a:endParaRPr lang="en-US"/>
          </a:p>
        </c:txPr>
        <c:crossAx val="1791035152"/>
        <c:crosses val="autoZero"/>
        <c:auto val="0"/>
        <c:lblOffset val="100"/>
        <c:baseTimeUnit val="months"/>
        <c:majorUnit val="10"/>
        <c:majorTimeUnit val="years"/>
      </c:dateAx>
      <c:valAx>
        <c:axId val="1791035152"/>
        <c:scaling>
          <c:orientation val="minMax"/>
          <c:max val="7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spPr>
          <a:ln w="38100"/>
        </c:spPr>
        <c:txPr>
          <a:bodyPr/>
          <a:lstStyle/>
          <a:p>
            <a:pPr>
              <a:defRPr sz="2400"/>
            </a:pPr>
            <a:endParaRPr lang="en-US"/>
          </a:p>
        </c:txPr>
        <c:crossAx val="1791074112"/>
        <c:crossesAt val="25263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F4FFD-8266-A144-83BB-8BEA17BF5A55}" type="datetimeFigureOut">
              <a:rPr lang="en-US" smtClean="0"/>
              <a:t>11/9/20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12121-2346-5346-AE76-6F6678950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16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47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one published</a:t>
            </a:r>
            <a:r>
              <a:rPr lang="en-US" baseline="0" dirty="0"/>
              <a:t> April 7, 1969</a:t>
            </a:r>
          </a:p>
          <a:p>
            <a:r>
              <a:rPr lang="en-US" baseline="0" dirty="0"/>
              <a:t>Most of these are written and </a:t>
            </a:r>
            <a:r>
              <a:rPr lang="en-US" baseline="0" dirty="0" err="1"/>
              <a:t>publised</a:t>
            </a:r>
            <a:r>
              <a:rPr lang="en-US" baseline="0" dirty="0"/>
              <a:t> by the router companies themselves.</a:t>
            </a:r>
          </a:p>
          <a:p>
            <a:r>
              <a:rPr lang="en-US" baseline="0" dirty="0"/>
              <a:t>As a result, the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53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17C4F-F342-4E4F-BDF4-6D69381014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99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17C4F-F342-4E4F-BDF4-6D69381014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11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3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distributed system once, then reuse for many control programs.</a:t>
            </a:r>
          </a:p>
          <a:p>
            <a:r>
              <a:rPr lang="en-US" dirty="0"/>
              <a:t>Disentangles the two. Simplifies the control programs.</a:t>
            </a:r>
          </a:p>
          <a:p>
            <a:r>
              <a:rPr lang="en-US" dirty="0"/>
              <a:t>In</a:t>
            </a:r>
            <a:r>
              <a:rPr lang="en-US" baseline="0" dirty="0"/>
              <a:t> classes, now have students create new control programs to change the behavior of the network in a few days. Before it took a team of 5-10 engineers several months.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34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591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best intro to what SDN is about from a technical viewpoint…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49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ADD: LAYERS OF ABSTRACTION????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26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Four nodes </a:t>
            </a:r>
          </a:p>
          <a:p>
            <a:pPr algn="ctr"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UCLA, SRI, UCSB, Utah.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31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$100B per year. 70% gross profit margin. Which means for every $100 of goods sold, they</a:t>
            </a:r>
            <a:r>
              <a:rPr lang="en-US" baseline="0" dirty="0"/>
              <a:t> cost $30 to build. </a:t>
            </a:r>
            <a:r>
              <a:rPr lang="en-US" dirty="0"/>
              <a:t>Not bad. </a:t>
            </a:r>
          </a:p>
          <a:p>
            <a:endParaRPr lang="en-US" dirty="0"/>
          </a:p>
          <a:p>
            <a:r>
              <a:rPr lang="en-US" dirty="0"/>
              <a:t>So there is a</a:t>
            </a:r>
            <a:r>
              <a:rPr lang="en-US" baseline="0" dirty="0"/>
              <a:t> business</a:t>
            </a:r>
            <a:r>
              <a:rPr lang="en-US" dirty="0"/>
              <a:t> paradox here.</a:t>
            </a:r>
            <a:r>
              <a:rPr lang="en-US" baseline="0" dirty="0"/>
              <a:t> Or rather, the situation is not stable: Simple and Streamlined is at odds with “A great business” &lt;click&gt;</a:t>
            </a:r>
          </a:p>
          <a:p>
            <a:endParaRPr lang="en-US" baseline="0" dirty="0"/>
          </a:p>
          <a:p>
            <a:r>
              <a:rPr lang="en-US" baseline="0" dirty="0"/>
              <a:t>There are two ways to break the instability: Either the Internet becomes a simple and streamlined commodity and is not particularly profitable. This would have been the social good.</a:t>
            </a:r>
          </a:p>
          <a:p>
            <a:r>
              <a:rPr lang="en-US" baseline="0" dirty="0"/>
              <a:t>Or, we break the simple and streamlined to justify keeping the profit margins high, and keeping others out of the business. Which would you do if you had a very successful, great business?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71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Edsger</a:t>
            </a:r>
            <a:r>
              <a:rPr lang="en-US" dirty="0"/>
              <a:t> </a:t>
            </a:r>
            <a:r>
              <a:rPr lang="en-US" dirty="0" err="1"/>
              <a:t>Dikjstra</a:t>
            </a:r>
            <a:r>
              <a:rPr lang="en-US" baseline="0" dirty="0"/>
              <a:t> – 1956 (</a:t>
            </a:r>
            <a:r>
              <a:rPr lang="en-US" baseline="0" dirty="0" err="1"/>
              <a:t>publushed</a:t>
            </a:r>
            <a:r>
              <a:rPr lang="en-US" baseline="0" dirty="0"/>
              <a:t> 1959)</a:t>
            </a:r>
          </a:p>
          <a:p>
            <a:endParaRPr lang="en-US" baseline="0" dirty="0"/>
          </a:p>
          <a:p>
            <a:r>
              <a:rPr lang="en-US" baseline="0" dirty="0"/>
              <a:t>Takes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44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70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5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7"/>
            <a:ext cx="329184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7"/>
            <a:ext cx="963168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4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1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62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2"/>
            <a:ext cx="6461760" cy="54311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2"/>
            <a:ext cx="6461760" cy="54311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33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1" y="1842136"/>
            <a:ext cx="6464301" cy="7677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1" y="2609849"/>
            <a:ext cx="6464301" cy="47415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49"/>
            <a:ext cx="6466840" cy="47415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3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9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27659"/>
            <a:ext cx="4813301" cy="139446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2"/>
            <a:ext cx="8178800" cy="70237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722123"/>
            <a:ext cx="4813301" cy="5629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5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25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2"/>
            <a:ext cx="13167360" cy="543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319A8F4-1FA9-0F45-89E5-5015F277F5EC}"/>
              </a:ext>
            </a:extLst>
          </p:cNvPr>
          <p:cNvSpPr txBox="1">
            <a:spLocks/>
          </p:cNvSpPr>
          <p:nvPr userDrawn="1"/>
        </p:nvSpPr>
        <p:spPr>
          <a:xfrm>
            <a:off x="0" y="78832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CS144,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8035845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HeyuD89n1Y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618037"/>
            <a:ext cx="12435840" cy="2275548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6000" dirty="0"/>
              <a:t>The evolving Internet industry</a:t>
            </a:r>
            <a:br>
              <a:rPr lang="en-US" sz="4800" dirty="0"/>
            </a:br>
            <a:r>
              <a:rPr lang="en-US" sz="4000" dirty="0"/>
              <a:t>Disaggregation, SDN and NFV</a:t>
            </a:r>
            <a:endParaRPr lang="en-US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6EA983-E380-2E4B-B6AA-10F6156B7F65}"/>
              </a:ext>
            </a:extLst>
          </p:cNvPr>
          <p:cNvSpPr txBox="1"/>
          <p:nvPr/>
        </p:nvSpPr>
        <p:spPr>
          <a:xfrm>
            <a:off x="2926915" y="329784"/>
            <a:ext cx="8776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</a:schemeClr>
                </a:solidFill>
              </a:rPr>
              <a:t>CS144 An Introduction to Computer Networks</a:t>
            </a:r>
          </a:p>
        </p:txBody>
      </p:sp>
    </p:spTree>
    <p:extLst>
      <p:ext uri="{BB962C8B-B14F-4D97-AF65-F5344CB8AC3E}">
        <p14:creationId xmlns:p14="http://schemas.microsoft.com/office/powerpoint/2010/main" val="383187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Hardware </a:t>
            </a: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93078" y="3020104"/>
            <a:ext cx="0" cy="6549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323262" y="4358487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870520" y="2825933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0521173" y="3693218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20815" y="366060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989694" y="351425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62311" y="432895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3309788" y="4036563"/>
            <a:ext cx="33225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418548" y="3735837"/>
            <a:ext cx="1571865" cy="643569"/>
            <a:chOff x="3366867" y="3765374"/>
            <a:chExt cx="1571865" cy="523220"/>
          </a:xfrm>
        </p:grpSpPr>
        <p:sp>
          <p:nvSpPr>
            <p:cNvPr id="72" name="TextBox 71"/>
            <p:cNvSpPr txBox="1"/>
            <p:nvPr/>
          </p:nvSpPr>
          <p:spPr>
            <a:xfrm>
              <a:off x="3366867" y="3883584"/>
              <a:ext cx="157186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“If     , send to 3”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608646" y="3765374"/>
              <a:ext cx="33225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87" name="Can 86"/>
          <p:cNvSpPr/>
          <p:nvPr/>
        </p:nvSpPr>
        <p:spPr>
          <a:xfrm>
            <a:off x="7021389" y="2512071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88" name="Can 87"/>
          <p:cNvSpPr/>
          <p:nvPr/>
        </p:nvSpPr>
        <p:spPr>
          <a:xfrm>
            <a:off x="9698721" y="3367305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89" name="Can 88"/>
          <p:cNvSpPr/>
          <p:nvPr/>
        </p:nvSpPr>
        <p:spPr>
          <a:xfrm>
            <a:off x="5511015" y="4050752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92" name="Can 91"/>
          <p:cNvSpPr/>
          <p:nvPr/>
        </p:nvSpPr>
        <p:spPr>
          <a:xfrm>
            <a:off x="3354039" y="2884388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712996" y="3388375"/>
            <a:ext cx="1414565" cy="442746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4" name="Rectangle 73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00"/>
                  </a:solidFill>
                </a:rPr>
                <a:t>Data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141214" y="228908"/>
            <a:ext cx="4614686" cy="1741791"/>
            <a:chOff x="2141214" y="228908"/>
            <a:chExt cx="4614686" cy="1741791"/>
          </a:xfrm>
        </p:grpSpPr>
        <p:sp>
          <p:nvSpPr>
            <p:cNvPr id="11" name="Cloud Callout 10"/>
            <p:cNvSpPr/>
            <p:nvPr/>
          </p:nvSpPr>
          <p:spPr>
            <a:xfrm>
              <a:off x="2141214" y="228908"/>
              <a:ext cx="4614686" cy="1741791"/>
            </a:xfrm>
            <a:prstGeom prst="cloudCallout">
              <a:avLst>
                <a:gd name="adj1" fmla="val -4513"/>
                <a:gd name="adj2" fmla="val 79034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an 41"/>
            <p:cNvSpPr/>
            <p:nvPr/>
          </p:nvSpPr>
          <p:spPr>
            <a:xfrm>
              <a:off x="4230481" y="592640"/>
              <a:ext cx="475064" cy="18223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61" idx="6"/>
              <a:endCxn id="45" idx="2"/>
            </p:cNvCxnSpPr>
            <p:nvPr/>
          </p:nvCxnSpPr>
          <p:spPr>
            <a:xfrm>
              <a:off x="2817521" y="836066"/>
              <a:ext cx="367946" cy="5440"/>
            </a:xfrm>
            <a:prstGeom prst="line">
              <a:avLst/>
            </a:prstGeom>
            <a:ln w="19050" cmpd="sng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3557115" y="717752"/>
              <a:ext cx="725073" cy="97915"/>
            </a:xfrm>
            <a:prstGeom prst="line">
              <a:avLst/>
            </a:prstGeom>
            <a:ln w="19050" cap="rnd" cmpd="sng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n 44"/>
            <p:cNvSpPr/>
            <p:nvPr/>
          </p:nvSpPr>
          <p:spPr>
            <a:xfrm>
              <a:off x="3185466" y="750391"/>
              <a:ext cx="475064" cy="18223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3450017" y="889707"/>
              <a:ext cx="528746" cy="321697"/>
            </a:xfrm>
            <a:prstGeom prst="line">
              <a:avLst/>
            </a:prstGeom>
            <a:ln w="19050" cap="rnd" cmpd="sng">
              <a:solidFill>
                <a:srgbClr val="0D0D0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52" idx="0"/>
            </p:cNvCxnSpPr>
            <p:nvPr/>
          </p:nvCxnSpPr>
          <p:spPr>
            <a:xfrm>
              <a:off x="4585781" y="717753"/>
              <a:ext cx="604984" cy="268131"/>
            </a:xfrm>
            <a:prstGeom prst="line">
              <a:avLst/>
            </a:prstGeom>
            <a:ln w="19050" cap="rnd" cmpd="sng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n 51"/>
            <p:cNvSpPr/>
            <p:nvPr/>
          </p:nvSpPr>
          <p:spPr>
            <a:xfrm>
              <a:off x="4953233" y="894769"/>
              <a:ext cx="475064" cy="18223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>
              <a:stCxn id="58" idx="4"/>
            </p:cNvCxnSpPr>
            <p:nvPr/>
          </p:nvCxnSpPr>
          <p:spPr>
            <a:xfrm flipV="1">
              <a:off x="4282188" y="1030182"/>
              <a:ext cx="773953" cy="181223"/>
            </a:xfrm>
            <a:prstGeom prst="line">
              <a:avLst/>
            </a:prstGeom>
            <a:ln w="19050" cap="rnd" cmpd="sng">
              <a:solidFill>
                <a:srgbClr val="0D0D0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n 57"/>
            <p:cNvSpPr/>
            <p:nvPr/>
          </p:nvSpPr>
          <p:spPr>
            <a:xfrm>
              <a:off x="3807123" y="1120290"/>
              <a:ext cx="475064" cy="18223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60" idx="2"/>
              <a:endCxn id="52" idx="4"/>
            </p:cNvCxnSpPr>
            <p:nvPr/>
          </p:nvCxnSpPr>
          <p:spPr>
            <a:xfrm flipH="1" flipV="1">
              <a:off x="5428297" y="985884"/>
              <a:ext cx="421335" cy="2366"/>
            </a:xfrm>
            <a:prstGeom prst="line">
              <a:avLst/>
            </a:prstGeom>
            <a:ln w="19050" cap="rnd" cmpd="sng">
              <a:solidFill>
                <a:srgbClr val="0D0D0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5849632" y="909374"/>
              <a:ext cx="149898" cy="157751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667180" y="757190"/>
              <a:ext cx="150341" cy="157751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389016" y="827024"/>
              <a:ext cx="2613758" cy="398742"/>
            </a:xfrm>
            <a:custGeom>
              <a:avLst/>
              <a:gdLst>
                <a:gd name="connsiteX0" fmla="*/ 0 w 2613758"/>
                <a:gd name="connsiteY0" fmla="*/ 0 h 398742"/>
                <a:gd name="connsiteX1" fmla="*/ 634981 w 2613758"/>
                <a:gd name="connsiteY1" fmla="*/ 398742 h 398742"/>
                <a:gd name="connsiteX2" fmla="*/ 1808957 w 2613758"/>
                <a:gd name="connsiteY2" fmla="*/ 155066 h 398742"/>
                <a:gd name="connsiteX3" fmla="*/ 2613758 w 2613758"/>
                <a:gd name="connsiteY3" fmla="*/ 155066 h 39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3758" h="398742">
                  <a:moveTo>
                    <a:pt x="0" y="0"/>
                  </a:moveTo>
                  <a:lnTo>
                    <a:pt x="634981" y="398742"/>
                  </a:lnTo>
                  <a:lnTo>
                    <a:pt x="1808957" y="155066"/>
                  </a:lnTo>
                  <a:lnTo>
                    <a:pt x="2613758" y="155066"/>
                  </a:lnTo>
                </a:path>
              </a:pathLst>
            </a:custGeom>
            <a:ln w="38100" cmpd="sng"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002774" y="673249"/>
              <a:ext cx="332257" cy="5847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924330" y="1950154"/>
            <a:ext cx="2498851" cy="64633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“If a packet is going to B, </a:t>
            </a:r>
            <a:br>
              <a:rPr lang="en-US" dirty="0"/>
            </a:br>
            <a:r>
              <a:rPr lang="en-US" dirty="0"/>
              <a:t>then send it to output 3”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876469" y="381840"/>
            <a:ext cx="7558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Figure out which routers and links are present.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Run </a:t>
            </a:r>
            <a:r>
              <a:rPr lang="en-US" sz="2800" dirty="0" err="1"/>
              <a:t>Dijkstra’s</a:t>
            </a:r>
            <a:r>
              <a:rPr lang="en-US" sz="2800" dirty="0"/>
              <a:t> algorithm to find shortest paths. </a:t>
            </a:r>
          </a:p>
        </p:txBody>
      </p:sp>
    </p:spTree>
    <p:extLst>
      <p:ext uri="{BB962C8B-B14F-4D97-AF65-F5344CB8AC3E}">
        <p14:creationId xmlns:p14="http://schemas.microsoft.com/office/powerpoint/2010/main" val="347107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95E-6 4.55843E-6 L -0.00055 -0.07617 " pathEditMode="relative" ptsTypes="AA">
                                      <p:cBhvr>
                                        <p:cTn id="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1982 " pathEditMode="relative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9503E-6 -6.96105E-6 L 0.12514 -6.96105E-6 " pathEditMode="relative" ptsTypes="AA">
                                      <p:cBhvr>
                                        <p:cTn id="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05 0.00115 L 0.33612 0.20478 L 0.62177 0.10258 L 0.79943 0.10431 " pathEditMode="relative" ptsTypes="AAAA">
                                      <p:cBhvr>
                                        <p:cTn id="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4" grpId="0" animBg="1"/>
      <p:bldP spid="14" grpId="1" animBg="1"/>
      <p:bldP spid="1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Hardware </a:t>
            </a: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323262" y="4358487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870520" y="2825933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0521173" y="3693218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20815" y="366060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989694" y="351425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62311" y="432895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3309788" y="4036563"/>
            <a:ext cx="33225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418548" y="3735837"/>
            <a:ext cx="1571865" cy="643569"/>
            <a:chOff x="3366867" y="3765374"/>
            <a:chExt cx="1571865" cy="523220"/>
          </a:xfrm>
        </p:grpSpPr>
        <p:sp>
          <p:nvSpPr>
            <p:cNvPr id="72" name="TextBox 71"/>
            <p:cNvSpPr txBox="1"/>
            <p:nvPr/>
          </p:nvSpPr>
          <p:spPr>
            <a:xfrm>
              <a:off x="3366867" y="3883584"/>
              <a:ext cx="157186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“If     , send to 3”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608646" y="3765374"/>
              <a:ext cx="33225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87" name="Can 86"/>
          <p:cNvSpPr/>
          <p:nvPr/>
        </p:nvSpPr>
        <p:spPr>
          <a:xfrm>
            <a:off x="7021389" y="2512071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88" name="Can 87"/>
          <p:cNvSpPr/>
          <p:nvPr/>
        </p:nvSpPr>
        <p:spPr>
          <a:xfrm>
            <a:off x="9698721" y="3367305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89" name="Can 88"/>
          <p:cNvSpPr/>
          <p:nvPr/>
        </p:nvSpPr>
        <p:spPr>
          <a:xfrm>
            <a:off x="5511015" y="4050752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92" name="Can 91"/>
          <p:cNvSpPr/>
          <p:nvPr/>
        </p:nvSpPr>
        <p:spPr>
          <a:xfrm>
            <a:off x="3354039" y="2884388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876469" y="381840"/>
            <a:ext cx="7558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Figure out which routers and links are present.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Run </a:t>
            </a:r>
            <a:r>
              <a:rPr lang="en-US" sz="2800" dirty="0" err="1"/>
              <a:t>Dijkstra’s</a:t>
            </a:r>
            <a:r>
              <a:rPr lang="en-US" sz="2800" dirty="0"/>
              <a:t> algorithm to find shortest paths.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417817" y="120001"/>
            <a:ext cx="1458652" cy="769441"/>
            <a:chOff x="5606599" y="240142"/>
            <a:chExt cx="1458652" cy="769441"/>
          </a:xfrm>
        </p:grpSpPr>
        <p:sp>
          <p:nvSpPr>
            <p:cNvPr id="2" name="TextBox 1"/>
            <p:cNvSpPr txBox="1"/>
            <p:nvPr/>
          </p:nvSpPr>
          <p:spPr>
            <a:xfrm>
              <a:off x="5606599" y="240142"/>
              <a:ext cx="115999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</a:rPr>
                <a:t>95%</a:t>
              </a:r>
            </a:p>
          </p:txBody>
        </p:sp>
        <p:cxnSp>
          <p:nvCxnSpPr>
            <p:cNvPr id="4" name="Straight Arrow Connector 3"/>
            <p:cNvCxnSpPr>
              <a:stCxn id="2" idx="3"/>
            </p:cNvCxnSpPr>
            <p:nvPr/>
          </p:nvCxnSpPr>
          <p:spPr>
            <a:xfrm>
              <a:off x="6766592" y="624863"/>
              <a:ext cx="298659" cy="7662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644579" y="749149"/>
            <a:ext cx="1231890" cy="769441"/>
            <a:chOff x="5833361" y="869290"/>
            <a:chExt cx="1231890" cy="769441"/>
          </a:xfrm>
        </p:grpSpPr>
        <p:sp>
          <p:nvSpPr>
            <p:cNvPr id="66" name="TextBox 65"/>
            <p:cNvSpPr txBox="1"/>
            <p:nvPr/>
          </p:nvSpPr>
          <p:spPr>
            <a:xfrm>
              <a:off x="5833361" y="869290"/>
              <a:ext cx="8740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</a:rPr>
                <a:t>5%</a:t>
              </a:r>
            </a:p>
          </p:txBody>
        </p:sp>
        <p:cxnSp>
          <p:nvCxnSpPr>
            <p:cNvPr id="67" name="Straight Arrow Connector 66"/>
            <p:cNvCxnSpPr>
              <a:stCxn id="66" idx="3"/>
            </p:cNvCxnSpPr>
            <p:nvPr/>
          </p:nvCxnSpPr>
          <p:spPr>
            <a:xfrm>
              <a:off x="6707368" y="1254011"/>
              <a:ext cx="357883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Screen Shot 2014-04-27 at 11.13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73" y="2170132"/>
            <a:ext cx="8713241" cy="681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5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Hardware </a:t>
            </a: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323262" y="4358487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870520" y="2825933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0521173" y="3693218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Can 86"/>
          <p:cNvSpPr/>
          <p:nvPr/>
        </p:nvSpPr>
        <p:spPr>
          <a:xfrm>
            <a:off x="7021389" y="2512071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88" name="Can 87"/>
          <p:cNvSpPr/>
          <p:nvPr/>
        </p:nvSpPr>
        <p:spPr>
          <a:xfrm>
            <a:off x="9698721" y="3367305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89" name="Can 88"/>
          <p:cNvSpPr/>
          <p:nvPr/>
        </p:nvSpPr>
        <p:spPr>
          <a:xfrm>
            <a:off x="5511015" y="4050752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92" name="Can 91"/>
          <p:cNvSpPr/>
          <p:nvPr/>
        </p:nvSpPr>
        <p:spPr>
          <a:xfrm>
            <a:off x="3354039" y="2884388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876469" y="381840"/>
            <a:ext cx="7558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Figure out which routers and links are present.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Run </a:t>
            </a:r>
            <a:r>
              <a:rPr lang="en-US" sz="2800" dirty="0" err="1"/>
              <a:t>Dijkstra’s</a:t>
            </a:r>
            <a:r>
              <a:rPr lang="en-US" sz="2800" dirty="0"/>
              <a:t> algorithm to find shortest paths.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417817" y="120001"/>
            <a:ext cx="1458652" cy="769441"/>
            <a:chOff x="5606599" y="240142"/>
            <a:chExt cx="1458652" cy="769441"/>
          </a:xfrm>
        </p:grpSpPr>
        <p:sp>
          <p:nvSpPr>
            <p:cNvPr id="2" name="TextBox 1"/>
            <p:cNvSpPr txBox="1"/>
            <p:nvPr/>
          </p:nvSpPr>
          <p:spPr>
            <a:xfrm>
              <a:off x="5606599" y="240142"/>
              <a:ext cx="115999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</a:rPr>
                <a:t>95%</a:t>
              </a:r>
            </a:p>
          </p:txBody>
        </p:sp>
        <p:cxnSp>
          <p:nvCxnSpPr>
            <p:cNvPr id="4" name="Straight Arrow Connector 3"/>
            <p:cNvCxnSpPr>
              <a:stCxn id="2" idx="3"/>
            </p:cNvCxnSpPr>
            <p:nvPr/>
          </p:nvCxnSpPr>
          <p:spPr>
            <a:xfrm>
              <a:off x="6766592" y="624863"/>
              <a:ext cx="298659" cy="7662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644579" y="749149"/>
            <a:ext cx="1231890" cy="769441"/>
            <a:chOff x="5833361" y="869290"/>
            <a:chExt cx="1231890" cy="769441"/>
          </a:xfrm>
        </p:grpSpPr>
        <p:sp>
          <p:nvSpPr>
            <p:cNvPr id="66" name="TextBox 65"/>
            <p:cNvSpPr txBox="1"/>
            <p:nvPr/>
          </p:nvSpPr>
          <p:spPr>
            <a:xfrm>
              <a:off x="5833361" y="869290"/>
              <a:ext cx="8740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</a:rPr>
                <a:t>5%</a:t>
              </a:r>
            </a:p>
          </p:txBody>
        </p:sp>
        <p:cxnSp>
          <p:nvCxnSpPr>
            <p:cNvPr id="67" name="Straight Arrow Connector 66"/>
            <p:cNvCxnSpPr>
              <a:stCxn id="66" idx="3"/>
            </p:cNvCxnSpPr>
            <p:nvPr/>
          </p:nvCxnSpPr>
          <p:spPr>
            <a:xfrm>
              <a:off x="6707368" y="1254011"/>
              <a:ext cx="357883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2936105" y="2387949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50,000 lines of code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77810" y="2036975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50,000 lines of code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67970" y="2884388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50,000 lines of code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1691" y="6083434"/>
            <a:ext cx="9774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Building a reliable distributed system is really hard! </a:t>
            </a:r>
          </a:p>
        </p:txBody>
      </p:sp>
    </p:spTree>
    <p:extLst>
      <p:ext uri="{BB962C8B-B14F-4D97-AF65-F5344CB8AC3E}">
        <p14:creationId xmlns:p14="http://schemas.microsoft.com/office/powerpoint/2010/main" val="413935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published Internet RFCs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4355934"/>
              </p:ext>
            </p:extLst>
          </p:nvPr>
        </p:nvGraphicFramePr>
        <p:xfrm>
          <a:off x="1585692" y="1507505"/>
          <a:ext cx="11129997" cy="6529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24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B7C95-87CE-F446-88BE-77EEF371C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By 2005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B0E8A-1A54-784A-A2D3-36749C49A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938" y="1899693"/>
            <a:ext cx="13167360" cy="5431155"/>
          </a:xfrm>
        </p:spPr>
        <p:txBody>
          <a:bodyPr>
            <a:normAutofit/>
          </a:bodyPr>
          <a:lstStyle/>
          <a:p>
            <a:r>
              <a:rPr lang="en-US" sz="3600" dirty="0"/>
              <a:t>Internet routers were complex: Over 100M lines of source code</a:t>
            </a:r>
          </a:p>
          <a:p>
            <a:r>
              <a:rPr lang="en-US" sz="3600" dirty="0"/>
              <a:t>They were closed and proprietary, vertically integrated, expensive.</a:t>
            </a:r>
          </a:p>
          <a:p>
            <a:r>
              <a:rPr lang="en-US" sz="3600" dirty="0"/>
              <a:t>Very hard to manage or control as a network. No clean APIs.</a:t>
            </a:r>
          </a:p>
          <a:p>
            <a:r>
              <a:rPr lang="en-US" sz="3600" dirty="0"/>
              <a:t>ISPs felt under a “stranglehold” by the router manufacturers</a:t>
            </a:r>
          </a:p>
          <a:p>
            <a:r>
              <a:rPr lang="en-US" sz="3600" dirty="0"/>
              <a:t>Internet research community was frustrated:</a:t>
            </a:r>
          </a:p>
          <a:p>
            <a:pPr lvl="1"/>
            <a:r>
              <a:rPr lang="en-US" sz="3200" dirty="0"/>
              <a:t>Internet was “ossified”</a:t>
            </a:r>
          </a:p>
          <a:p>
            <a:pPr lvl="1"/>
            <a:r>
              <a:rPr lang="en-US" sz="3200" dirty="0"/>
              <a:t>Easy to invent new ideas; but hard to test and deploy</a:t>
            </a: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38425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F2769D-0991-8944-A43C-7C281A550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parallel trends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26C08B-3869-244C-9638-4AA62E9EE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699" y="1920242"/>
            <a:ext cx="6461760" cy="5431155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Research community</a:t>
            </a:r>
          </a:p>
          <a:p>
            <a:r>
              <a:rPr lang="en-US" dirty="0"/>
              <a:t>New programs: Clean Slate Program, NSF programs</a:t>
            </a:r>
          </a:p>
          <a:p>
            <a:r>
              <a:rPr lang="en-US" dirty="0"/>
              <a:t>New research: Questioning closed ecosystem</a:t>
            </a:r>
          </a:p>
          <a:p>
            <a:r>
              <a:rPr lang="en-US" dirty="0"/>
              <a:t>New switch API: OpenFlow</a:t>
            </a:r>
          </a:p>
          <a:p>
            <a:r>
              <a:rPr lang="en-US" dirty="0"/>
              <a:t>New open source: Control planes, switches, emulators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86FBB0-28C8-8D44-8778-43EEC82AB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28921" y="1920241"/>
            <a:ext cx="6461760" cy="5431155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Networking industry</a:t>
            </a:r>
          </a:p>
          <a:p>
            <a:pPr marL="0" indent="0">
              <a:buNone/>
            </a:pPr>
            <a:r>
              <a:rPr lang="en-US" dirty="0"/>
              <a:t>Rise of data centers</a:t>
            </a:r>
          </a:p>
          <a:p>
            <a:pPr lvl="1" indent="-342900"/>
            <a:r>
              <a:rPr lang="en-US" dirty="0"/>
              <a:t>Rise of Linux</a:t>
            </a:r>
          </a:p>
          <a:p>
            <a:pPr lvl="1" indent="-342900"/>
            <a:r>
              <a:rPr lang="en-US" dirty="0"/>
              <a:t>Availability of merchant switch chips</a:t>
            </a:r>
          </a:p>
          <a:p>
            <a:pPr lvl="1" indent="-342900"/>
            <a:r>
              <a:rPr lang="en-US" dirty="0"/>
              <a:t>Disaggregation of servers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ISPs under stress</a:t>
            </a:r>
          </a:p>
          <a:p>
            <a:pPr lvl="1" indent="-342900"/>
            <a:r>
              <a:rPr lang="en-US" dirty="0"/>
              <a:t>Falling consumer prices</a:t>
            </a:r>
          </a:p>
          <a:p>
            <a:pPr lvl="1" indent="-342900"/>
            <a:r>
              <a:rPr lang="en-US" dirty="0"/>
              <a:t>Need to differentiate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AA8B1C-C69B-9045-A935-B9C972BA6474}"/>
              </a:ext>
            </a:extLst>
          </p:cNvPr>
          <p:cNvSpPr txBox="1"/>
          <p:nvPr/>
        </p:nvSpPr>
        <p:spPr>
          <a:xfrm>
            <a:off x="639718" y="7017778"/>
            <a:ext cx="13350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Somehow, control needed to move from the equipment vendors to those who own and operate networks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C457C9-EAE0-4D4E-B20A-63D02DF9B15F}"/>
              </a:ext>
            </a:extLst>
          </p:cNvPr>
          <p:cNvCxnSpPr/>
          <p:nvPr/>
        </p:nvCxnSpPr>
        <p:spPr>
          <a:xfrm>
            <a:off x="7265198" y="1828800"/>
            <a:ext cx="0" cy="4808306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A256A1A3-5556-1F4E-A1A3-573967B6512F}"/>
              </a:ext>
            </a:extLst>
          </p:cNvPr>
          <p:cNvSpPr/>
          <p:nvPr/>
        </p:nvSpPr>
        <p:spPr>
          <a:xfrm>
            <a:off x="563699" y="1701166"/>
            <a:ext cx="738051" cy="6991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A48050-33FF-3946-9CF4-CF0D352A19AA}"/>
              </a:ext>
            </a:extLst>
          </p:cNvPr>
          <p:cNvSpPr/>
          <p:nvPr/>
        </p:nvSpPr>
        <p:spPr>
          <a:xfrm>
            <a:off x="7504938" y="1701166"/>
            <a:ext cx="738051" cy="6991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638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Example: Data Center Owner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901440" y="1630680"/>
            <a:ext cx="6705600" cy="273558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rot="5400000" flipH="1" flipV="1">
            <a:off x="4939665" y="2019936"/>
            <a:ext cx="842010" cy="1206499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 rot="5400000" flipH="1" flipV="1">
            <a:off x="6044883" y="862013"/>
            <a:ext cx="1087754" cy="3596640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05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336" y="3827965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488" y="3827965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40" y="3827965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94" y="3827965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947" y="3827966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99" y="3827966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40" y="3941668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94" y="3941668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746" y="3941669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99" y="3941669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51" y="3941669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05" y="3941669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 bwMode="auto">
          <a:xfrm rot="5400000">
            <a:off x="4142105" y="3348990"/>
            <a:ext cx="521970" cy="4343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rot="5400000">
            <a:off x="4330383" y="3450907"/>
            <a:ext cx="501016" cy="2514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 rot="5400000">
            <a:off x="4440872" y="3561398"/>
            <a:ext cx="501016" cy="304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 rot="16200000" flipH="1">
            <a:off x="4552632" y="3480118"/>
            <a:ext cx="501016" cy="193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4671694" y="3423921"/>
            <a:ext cx="521970" cy="2844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 bwMode="auto">
          <a:xfrm>
            <a:off x="4823461" y="3255646"/>
            <a:ext cx="520699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 bwMode="auto">
          <a:xfrm rot="16200000" flipV="1">
            <a:off x="5832475" y="2499995"/>
            <a:ext cx="803910" cy="276861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 bwMode="auto">
          <a:xfrm rot="5400000" flipH="1" flipV="1">
            <a:off x="7007225" y="1635125"/>
            <a:ext cx="963930" cy="2166621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08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315" y="3823889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437" y="3823890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60" y="3823890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683" y="3823890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06" y="3823891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28" y="3823891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29" y="3937595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52" y="3937595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675" y="3937596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797" y="3937596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20" y="3937596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42" y="3937596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" name="Straight Connector 94"/>
          <p:cNvCxnSpPr/>
          <p:nvPr/>
        </p:nvCxnSpPr>
        <p:spPr bwMode="auto">
          <a:xfrm rot="5400000">
            <a:off x="5760085" y="3345182"/>
            <a:ext cx="521970" cy="4343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 rot="5400000">
            <a:off x="5945823" y="3447097"/>
            <a:ext cx="501016" cy="2514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 bwMode="auto">
          <a:xfrm rot="5400000">
            <a:off x="6056312" y="3557588"/>
            <a:ext cx="501016" cy="304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 bwMode="auto">
          <a:xfrm rot="16200000" flipH="1">
            <a:off x="6168072" y="3476308"/>
            <a:ext cx="501016" cy="193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 bwMode="auto">
          <a:xfrm rot="16200000" flipH="1">
            <a:off x="6288405" y="3418841"/>
            <a:ext cx="521970" cy="287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 bwMode="auto">
          <a:xfrm>
            <a:off x="6438901" y="3251836"/>
            <a:ext cx="520699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71" idx="0"/>
          </p:cNvCxnSpPr>
          <p:nvPr/>
        </p:nvCxnSpPr>
        <p:spPr bwMode="auto">
          <a:xfrm rot="16200000" flipV="1">
            <a:off x="6693536" y="1739266"/>
            <a:ext cx="834390" cy="1760219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181" idx="7"/>
          </p:cNvCxnSpPr>
          <p:nvPr/>
        </p:nvCxnSpPr>
        <p:spPr bwMode="auto">
          <a:xfrm rot="5400000" flipH="1" flipV="1">
            <a:off x="7816851" y="2440940"/>
            <a:ext cx="960120" cy="551181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19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81" y="3819947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64" y="3819947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48" y="381994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732" y="381994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817" y="381994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00" y="3819949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605" y="3933627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689" y="393362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74" y="393362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857" y="3933629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941" y="3933629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1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25" y="3933629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4" name="Straight Connector 163"/>
          <p:cNvCxnSpPr>
            <a:stCxn id="181" idx="3"/>
          </p:cNvCxnSpPr>
          <p:nvPr/>
        </p:nvCxnSpPr>
        <p:spPr bwMode="auto">
          <a:xfrm rot="5400000">
            <a:off x="7376478" y="3342324"/>
            <a:ext cx="520065" cy="4343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81" idx="4"/>
          </p:cNvCxnSpPr>
          <p:nvPr/>
        </p:nvCxnSpPr>
        <p:spPr bwMode="auto">
          <a:xfrm rot="5400000">
            <a:off x="7561263" y="3443287"/>
            <a:ext cx="501016" cy="2514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181" idx="4"/>
          </p:cNvCxnSpPr>
          <p:nvPr/>
        </p:nvCxnSpPr>
        <p:spPr bwMode="auto">
          <a:xfrm rot="5400000">
            <a:off x="7673023" y="3555048"/>
            <a:ext cx="501016" cy="279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181" idx="4"/>
          </p:cNvCxnSpPr>
          <p:nvPr/>
        </p:nvCxnSpPr>
        <p:spPr bwMode="auto">
          <a:xfrm rot="16200000" flipH="1">
            <a:off x="7783513" y="3472499"/>
            <a:ext cx="501016" cy="193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stCxn id="181" idx="5"/>
          </p:cNvCxnSpPr>
          <p:nvPr/>
        </p:nvCxnSpPr>
        <p:spPr bwMode="auto">
          <a:xfrm rot="16200000" flipH="1">
            <a:off x="7904798" y="3415983"/>
            <a:ext cx="520065" cy="287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>
            <a:stCxn id="181" idx="6"/>
          </p:cNvCxnSpPr>
          <p:nvPr/>
        </p:nvCxnSpPr>
        <p:spPr bwMode="auto">
          <a:xfrm>
            <a:off x="8056880" y="3248026"/>
            <a:ext cx="518160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>
            <a:stCxn id="240" idx="0"/>
          </p:cNvCxnSpPr>
          <p:nvPr/>
        </p:nvCxnSpPr>
        <p:spPr bwMode="auto">
          <a:xfrm rot="16200000" flipV="1">
            <a:off x="8738871" y="2167889"/>
            <a:ext cx="830580" cy="899160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stCxn id="250" idx="7"/>
          </p:cNvCxnSpPr>
          <p:nvPr/>
        </p:nvCxnSpPr>
        <p:spPr bwMode="auto">
          <a:xfrm rot="16200000" flipV="1">
            <a:off x="7423467" y="976948"/>
            <a:ext cx="1076325" cy="3355341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13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012" y="3815877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191" y="3815878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372" y="3815878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552" y="3815878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733" y="3815879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912" y="3815879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109" y="3929559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89" y="3929560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0" y="3929560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49" y="3929561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829" y="3929561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009" y="3929561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3" name="Straight Connector 232"/>
          <p:cNvCxnSpPr>
            <a:stCxn id="250" idx="3"/>
          </p:cNvCxnSpPr>
          <p:nvPr/>
        </p:nvCxnSpPr>
        <p:spPr bwMode="auto">
          <a:xfrm rot="5400000">
            <a:off x="8994458" y="3338512"/>
            <a:ext cx="520066" cy="4343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>
            <a:stCxn id="250" idx="4"/>
          </p:cNvCxnSpPr>
          <p:nvPr/>
        </p:nvCxnSpPr>
        <p:spPr bwMode="auto">
          <a:xfrm rot="5400000">
            <a:off x="9179242" y="3439479"/>
            <a:ext cx="501016" cy="2514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>
            <a:stCxn id="250" idx="4"/>
          </p:cNvCxnSpPr>
          <p:nvPr/>
        </p:nvCxnSpPr>
        <p:spPr bwMode="auto">
          <a:xfrm rot="5400000">
            <a:off x="9291001" y="3551239"/>
            <a:ext cx="501016" cy="279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250" idx="4"/>
          </p:cNvCxnSpPr>
          <p:nvPr/>
        </p:nvCxnSpPr>
        <p:spPr bwMode="auto">
          <a:xfrm rot="16200000" flipH="1">
            <a:off x="9401491" y="3468688"/>
            <a:ext cx="501016" cy="193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>
            <a:stCxn id="250" idx="5"/>
          </p:cNvCxnSpPr>
          <p:nvPr/>
        </p:nvCxnSpPr>
        <p:spPr bwMode="auto">
          <a:xfrm rot="16200000" flipH="1">
            <a:off x="9522778" y="3412172"/>
            <a:ext cx="520066" cy="2870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>
            <a:stCxn id="250" idx="6"/>
          </p:cNvCxnSpPr>
          <p:nvPr/>
        </p:nvCxnSpPr>
        <p:spPr bwMode="auto">
          <a:xfrm>
            <a:off x="9674860" y="3244216"/>
            <a:ext cx="518160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36" name="TextBox 318"/>
          <p:cNvSpPr txBox="1">
            <a:spLocks noChangeArrowheads="1"/>
          </p:cNvSpPr>
          <p:nvPr/>
        </p:nvSpPr>
        <p:spPr bwMode="auto">
          <a:xfrm>
            <a:off x="365761" y="4507231"/>
            <a:ext cx="6436360" cy="313049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130622" tIns="65311" rIns="130622" bIns="65311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dirty="0">
                <a:latin typeface="Calibri" charset="0"/>
              </a:rPr>
              <a:t>Cost</a:t>
            </a:r>
          </a:p>
          <a:p>
            <a:pPr eaLnBrk="1" hangingPunct="1"/>
            <a:r>
              <a:rPr lang="en-US" sz="2900" dirty="0">
                <a:latin typeface="Calibri" charset="0"/>
              </a:rPr>
              <a:t>500,000 servers</a:t>
            </a:r>
          </a:p>
          <a:p>
            <a:pPr eaLnBrk="1" hangingPunct="1"/>
            <a:r>
              <a:rPr lang="en-US" sz="2900" dirty="0">
                <a:latin typeface="Calibri" charset="0"/>
              </a:rPr>
              <a:t>25,000 switches</a:t>
            </a:r>
          </a:p>
          <a:p>
            <a:pPr eaLnBrk="1" hangingPunct="1"/>
            <a:r>
              <a:rPr lang="en-US" sz="2900" dirty="0">
                <a:latin typeface="Calibri" charset="0"/>
              </a:rPr>
              <a:t>$10k per switch = $250M</a:t>
            </a:r>
          </a:p>
          <a:p>
            <a:pPr eaLnBrk="1" hangingPunct="1"/>
            <a:r>
              <a:rPr lang="en-US" sz="2900" dirty="0">
                <a:latin typeface="Calibri" charset="0"/>
              </a:rPr>
              <a:t>$2k commodity switch = $50M</a:t>
            </a:r>
          </a:p>
          <a:p>
            <a:pPr eaLnBrk="1" hangingPunct="1"/>
            <a:r>
              <a:rPr lang="en-US" sz="2900" b="1" dirty="0">
                <a:latin typeface="Calibri" charset="0"/>
              </a:rPr>
              <a:t>Savings in 5 data centers = $1B</a:t>
            </a:r>
          </a:p>
          <a:p>
            <a:pPr eaLnBrk="1" hangingPunct="1"/>
            <a:endParaRPr lang="en-US" sz="2900" dirty="0">
              <a:latin typeface="Calibri" charset="0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7924800" y="4507231"/>
            <a:ext cx="6461760" cy="25641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130622" tIns="65311" rIns="130622" bIns="65311"/>
          <a:lstStyle/>
          <a:p>
            <a:pPr>
              <a:defRPr/>
            </a:pPr>
            <a:r>
              <a:rPr lang="en-US" sz="40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Control</a:t>
            </a:r>
            <a:endParaRPr lang="en-US" sz="2900" dirty="0">
              <a:solidFill>
                <a:srgbClr val="FFFFFF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sz="29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More flexible control of traffic</a:t>
            </a:r>
          </a:p>
          <a:p>
            <a:pPr>
              <a:defRPr/>
            </a:pPr>
            <a:r>
              <a:rPr lang="en-US" sz="29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Tailor network as needed</a:t>
            </a:r>
          </a:p>
          <a:p>
            <a:pPr>
              <a:defRPr/>
            </a:pPr>
            <a:r>
              <a:rPr lang="en-US" sz="29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Quickly improve and innovate</a:t>
            </a:r>
          </a:p>
          <a:p>
            <a:pPr>
              <a:defRPr/>
            </a:pPr>
            <a:r>
              <a:rPr lang="en-US" sz="29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e.g. Google </a:t>
            </a:r>
            <a:r>
              <a:rPr lang="en-US" sz="29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B4 network from 50% to 95%</a:t>
            </a:r>
            <a:endParaRPr lang="en-US" sz="2900" dirty="0">
              <a:solidFill>
                <a:srgbClr val="FFFFFF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9" name="Can 308"/>
          <p:cNvSpPr/>
          <p:nvPr/>
        </p:nvSpPr>
        <p:spPr>
          <a:xfrm>
            <a:off x="5550506" y="1874520"/>
            <a:ext cx="1090985" cy="434340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Can 309"/>
          <p:cNvSpPr/>
          <p:nvPr/>
        </p:nvSpPr>
        <p:spPr>
          <a:xfrm>
            <a:off x="8029547" y="1874520"/>
            <a:ext cx="1090985" cy="434340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326444" y="2990850"/>
            <a:ext cx="1014613" cy="447678"/>
            <a:chOff x="4326444" y="2990850"/>
            <a:chExt cx="1014613" cy="447678"/>
          </a:xfrm>
        </p:grpSpPr>
        <p:sp>
          <p:nvSpPr>
            <p:cNvPr id="311" name="Can 31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Can 31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Can 31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Can 31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5991750" y="2990850"/>
            <a:ext cx="1014613" cy="447678"/>
            <a:chOff x="4326444" y="2990850"/>
            <a:chExt cx="1014613" cy="447678"/>
          </a:xfrm>
        </p:grpSpPr>
        <p:sp>
          <p:nvSpPr>
            <p:cNvPr id="321" name="Can 32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Can 32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Can 32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Can 32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5" name="Group 324"/>
          <p:cNvGrpSpPr/>
          <p:nvPr/>
        </p:nvGrpSpPr>
        <p:grpSpPr>
          <a:xfrm flipH="1">
            <a:off x="7657056" y="2990850"/>
            <a:ext cx="1014613" cy="447678"/>
            <a:chOff x="4326444" y="2990850"/>
            <a:chExt cx="1014613" cy="447678"/>
          </a:xfrm>
        </p:grpSpPr>
        <p:sp>
          <p:nvSpPr>
            <p:cNvPr id="326" name="Can 325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Can 326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Can 327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Can 328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0" name="Group 329"/>
          <p:cNvGrpSpPr/>
          <p:nvPr/>
        </p:nvGrpSpPr>
        <p:grpSpPr>
          <a:xfrm flipH="1">
            <a:off x="9186890" y="2990850"/>
            <a:ext cx="1014613" cy="447678"/>
            <a:chOff x="4326444" y="2990850"/>
            <a:chExt cx="1014613" cy="447678"/>
          </a:xfrm>
        </p:grpSpPr>
        <p:sp>
          <p:nvSpPr>
            <p:cNvPr id="331" name="Can 33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Can 33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Can 33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Can 33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637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Example: Internet Service Providers</a:t>
            </a:r>
            <a:endParaRPr lang="en-US" sz="4000" dirty="0">
              <a:solidFill>
                <a:srgbClr val="1F497D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Content Placeholder 9"/>
          <p:cNvSpPr>
            <a:spLocks noGrp="1"/>
          </p:cNvSpPr>
          <p:nvPr>
            <p:ph idx="1"/>
          </p:nvPr>
        </p:nvSpPr>
        <p:spPr>
          <a:xfrm>
            <a:off x="931098" y="1701166"/>
            <a:ext cx="13512800" cy="298936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Global IP traffic growing 50% per year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End-customer monthly bills stay the same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Therefore, cost of ownership needs to reduce 50% per Gb/s per year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But in practice, reduces by &lt;20% per year</a:t>
            </a:r>
          </a:p>
          <a:p>
            <a:pPr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281848" y="4608031"/>
            <a:ext cx="5969184" cy="3011549"/>
          </a:xfrm>
          <a:custGeom>
            <a:avLst/>
            <a:gdLst>
              <a:gd name="connsiteX0" fmla="*/ 0 w 5406739"/>
              <a:gd name="connsiteY0" fmla="*/ 0 h 2830130"/>
              <a:gd name="connsiteX1" fmla="*/ 36287 w 5406739"/>
              <a:gd name="connsiteY1" fmla="*/ 2830130 h 2830130"/>
              <a:gd name="connsiteX2" fmla="*/ 5406739 w 5406739"/>
              <a:gd name="connsiteY2" fmla="*/ 2830130 h 28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6739" h="2830130">
                <a:moveTo>
                  <a:pt x="0" y="0"/>
                </a:moveTo>
                <a:lnTo>
                  <a:pt x="36287" y="2830130"/>
                </a:lnTo>
                <a:lnTo>
                  <a:pt x="5406739" y="2830130"/>
                </a:lnTo>
              </a:path>
            </a:pathLst>
          </a:custGeom>
          <a:ln w="38100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299982" y="5152287"/>
            <a:ext cx="5932905" cy="15163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21082" y="4934585"/>
            <a:ext cx="1250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$30/month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20370" y="7583296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281848" y="4753167"/>
            <a:ext cx="3701257" cy="2347566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9689276">
            <a:off x="4644715" y="5896104"/>
            <a:ext cx="1727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Growth in traffic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299982" y="4934585"/>
            <a:ext cx="6640500" cy="2166147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77267" y="4746671"/>
            <a:ext cx="1273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Revenue</a:t>
            </a:r>
          </a:p>
        </p:txBody>
      </p:sp>
      <p:sp>
        <p:nvSpPr>
          <p:cNvPr id="22" name="TextBox 21"/>
          <p:cNvSpPr txBox="1"/>
          <p:nvPr/>
        </p:nvSpPr>
        <p:spPr>
          <a:xfrm rot="20448706">
            <a:off x="6548368" y="5685582"/>
            <a:ext cx="1403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cost</a:t>
            </a:r>
          </a:p>
        </p:txBody>
      </p:sp>
      <p:sp>
        <p:nvSpPr>
          <p:cNvPr id="20" name="Oval 19"/>
          <p:cNvSpPr/>
          <p:nvPr/>
        </p:nvSpPr>
        <p:spPr>
          <a:xfrm>
            <a:off x="9711087" y="5153910"/>
            <a:ext cx="235864" cy="272128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2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  <p:bldP spid="3" grpId="0" animBg="1"/>
      <p:bldP spid="7" grpId="0"/>
      <p:bldP spid="9" grpId="0"/>
      <p:bldP spid="14" grpId="0"/>
      <p:bldP spid="19" grpId="0"/>
      <p:bldP spid="22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Research community in 2006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371528"/>
            <a:ext cx="13167360" cy="5431156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4000" dirty="0"/>
              <a:t>Stanford Clean Slate Program</a:t>
            </a:r>
            <a:br>
              <a:rPr lang="en-US" sz="4000" dirty="0"/>
            </a:br>
            <a:r>
              <a:rPr lang="en-US" sz="4000" dirty="0"/>
              <a:t>“What would we do if we started (the Internet) again?”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4400" dirty="0"/>
              <a:t>2. Martin Casado and the Ethane 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987" r="14346"/>
          <a:stretch/>
        </p:blipFill>
        <p:spPr>
          <a:xfrm>
            <a:off x="731520" y="4971135"/>
            <a:ext cx="2259715" cy="2300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100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How difficult is it to define all network operations in software, outside the </a:t>
            </a:r>
            <a:r>
              <a:rPr lang="en-US" sz="5100" dirty="0" err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datapath</a:t>
            </a:r>
            <a:r>
              <a:rPr lang="en-US" sz="5100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?</a:t>
            </a:r>
            <a:endParaRPr lang="en-US" dirty="0">
              <a:solidFill>
                <a:schemeClr val="tx2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937604" y="6160230"/>
            <a:ext cx="10261286" cy="1810787"/>
            <a:chOff x="586195" y="5134315"/>
            <a:chExt cx="6412613" cy="1507674"/>
          </a:xfrm>
        </p:grpSpPr>
        <p:grpSp>
          <p:nvGrpSpPr>
            <p:cNvPr id="23557" name="Group 13"/>
            <p:cNvGrpSpPr>
              <a:grpSpLocks/>
            </p:cNvGrpSpPr>
            <p:nvPr/>
          </p:nvGrpSpPr>
          <p:grpSpPr bwMode="auto">
            <a:xfrm>
              <a:off x="586195" y="5134315"/>
              <a:ext cx="679164" cy="1507674"/>
              <a:chOff x="586195" y="5134315"/>
              <a:chExt cx="679164" cy="1507674"/>
            </a:xfrm>
          </p:grpSpPr>
          <p:sp>
            <p:nvSpPr>
              <p:cNvPr id="23560" name="TextBox 10"/>
              <p:cNvSpPr txBox="1">
                <a:spLocks noChangeArrowheads="1"/>
              </p:cNvSpPr>
              <p:nvPr/>
            </p:nvSpPr>
            <p:spPr bwMode="auto">
              <a:xfrm rot="16200000">
                <a:off x="135293" y="5585217"/>
                <a:ext cx="1507674" cy="605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5700"/>
                  <a:t>2006</a:t>
                </a: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rot="5400000">
                <a:off x="554778" y="5873893"/>
                <a:ext cx="141957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558" name="TextBox 14"/>
            <p:cNvSpPr txBox="1">
              <a:spLocks noChangeArrowheads="1"/>
            </p:cNvSpPr>
            <p:nvPr/>
          </p:nvSpPr>
          <p:spPr bwMode="auto">
            <a:xfrm>
              <a:off x="1615448" y="5164900"/>
              <a:ext cx="3119490" cy="999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35,000 users</a:t>
              </a:r>
            </a:p>
            <a:p>
              <a:pPr eaLnBrk="1" hangingPunct="1"/>
              <a:r>
                <a:rPr lang="en-US"/>
                <a:t>10,000 new flows/sec</a:t>
              </a:r>
            </a:p>
            <a:p>
              <a:pPr eaLnBrk="1" hangingPunct="1"/>
              <a:r>
                <a:rPr lang="en-US"/>
                <a:t>137 network policies</a:t>
              </a:r>
            </a:p>
          </p:txBody>
        </p:sp>
        <p:sp>
          <p:nvSpPr>
            <p:cNvPr id="23559" name="TextBox 15"/>
            <p:cNvSpPr txBox="1">
              <a:spLocks noChangeArrowheads="1"/>
            </p:cNvSpPr>
            <p:nvPr/>
          </p:nvSpPr>
          <p:spPr bwMode="auto">
            <a:xfrm>
              <a:off x="5258566" y="5225250"/>
              <a:ext cx="1740242" cy="999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2,000 switches</a:t>
              </a:r>
            </a:p>
            <a:p>
              <a:pPr eaLnBrk="1" hangingPunct="1"/>
              <a:r>
                <a:rPr lang="en-US"/>
                <a:t>2,000 switch CPUs</a:t>
              </a:r>
            </a:p>
            <a:p>
              <a:pPr eaLnBrk="1" hangingPunct="1"/>
              <a:endParaRPr lang="en-US"/>
            </a:p>
          </p:txBody>
        </p:sp>
      </p:grpSp>
      <p:pic>
        <p:nvPicPr>
          <p:cNvPr id="18" name="Picture 17" descr="campu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410" y="1844598"/>
            <a:ext cx="11410139" cy="3992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409138" y="4932515"/>
            <a:ext cx="5093450" cy="9628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Stanford campus</a:t>
            </a:r>
            <a:endParaRPr lang="en-US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0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659A4-87F2-C645-9FF5-75802A0B7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 later this week….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C2E0D-8CE1-434E-BC42-44BE3E823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1" y="2245123"/>
            <a:ext cx="13629938" cy="5431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Wednesday</a:t>
            </a:r>
            <a:r>
              <a:rPr lang="en-US" sz="4000" dirty="0"/>
              <a:t>: Jeff Mogul (Google)  </a:t>
            </a:r>
          </a:p>
          <a:p>
            <a:pPr marL="0" indent="0">
              <a:buNone/>
            </a:pPr>
            <a:r>
              <a:rPr lang="en-US" sz="4000" dirty="0"/>
              <a:t>He will build on some of the things you will learn today.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b="1" dirty="0"/>
              <a:t>Friday</a:t>
            </a:r>
            <a:r>
              <a:rPr lang="en-US" sz="4000" dirty="0"/>
              <a:t>: (Nick) Network Virtualization.</a:t>
            </a:r>
          </a:p>
        </p:txBody>
      </p:sp>
    </p:spTree>
    <p:extLst>
      <p:ext uri="{BB962C8B-B14F-4D97-AF65-F5344CB8AC3E}">
        <p14:creationId xmlns:p14="http://schemas.microsoft.com/office/powerpoint/2010/main" val="3263587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39" y="5282465"/>
            <a:ext cx="2291218" cy="87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741" y="7145116"/>
            <a:ext cx="2291218" cy="87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654" y="4436804"/>
            <a:ext cx="2291218" cy="87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1" y="4486803"/>
            <a:ext cx="2291218" cy="87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701" y="5322480"/>
            <a:ext cx="115824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0430" y="219442"/>
            <a:ext cx="14373669" cy="1466850"/>
          </a:xfrm>
        </p:spPr>
        <p:txBody>
          <a:bodyPr>
            <a:normAutofit fontScale="90000"/>
          </a:bodyPr>
          <a:lstStyle/>
          <a:p>
            <a:r>
              <a:rPr lang="en-US" sz="6100" u="sng" dirty="0">
                <a:latin typeface="Calibri" charset="0"/>
                <a:ea typeface="ＭＳ Ｐゴシック" charset="0"/>
                <a:cs typeface="ＭＳ Ｐゴシック" charset="0"/>
              </a:rPr>
              <a:t>Crazy question</a:t>
            </a:r>
            <a:r>
              <a:rPr lang="en-US" sz="6100" dirty="0">
                <a:latin typeface="Calibri" charset="0"/>
                <a:ea typeface="ＭＳ Ｐゴシック" charset="0"/>
                <a:cs typeface="ＭＳ Ｐゴシック" charset="0"/>
              </a:rPr>
              <a:t>: What if software decides whether to accept each flow, and how to route it?</a:t>
            </a:r>
            <a:endParaRPr lang="en-US" sz="2900" dirty="0">
              <a:solidFill>
                <a:srgbClr val="163F88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auto">
          <a:xfrm>
            <a:off x="4264662" y="4947194"/>
            <a:ext cx="1488440" cy="80391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6" name="Line 5"/>
          <p:cNvSpPr>
            <a:spLocks noChangeShapeType="1"/>
          </p:cNvSpPr>
          <p:nvPr/>
        </p:nvSpPr>
        <p:spPr bwMode="auto">
          <a:xfrm>
            <a:off x="11280142" y="4935763"/>
            <a:ext cx="1071880" cy="51816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92" name="Line 15"/>
          <p:cNvSpPr>
            <a:spLocks noChangeShapeType="1"/>
          </p:cNvSpPr>
          <p:nvPr/>
        </p:nvSpPr>
        <p:spPr bwMode="auto">
          <a:xfrm>
            <a:off x="6987541" y="6038759"/>
            <a:ext cx="1320800" cy="116967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93" name="Line 16"/>
          <p:cNvSpPr>
            <a:spLocks noChangeShapeType="1"/>
          </p:cNvSpPr>
          <p:nvPr/>
        </p:nvSpPr>
        <p:spPr bwMode="auto">
          <a:xfrm rot="10800000" flipH="1">
            <a:off x="7937501" y="4945289"/>
            <a:ext cx="1186179" cy="805814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4585" name="Picture 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181" y="6629309"/>
            <a:ext cx="1158240" cy="84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1" y="5610133"/>
            <a:ext cx="1158240" cy="84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6" name="Line 19"/>
          <p:cNvSpPr>
            <a:spLocks noChangeShapeType="1"/>
          </p:cNvSpPr>
          <p:nvPr/>
        </p:nvSpPr>
        <p:spPr bwMode="auto">
          <a:xfrm rot="10800000" flipH="1">
            <a:off x="1780541" y="5223419"/>
            <a:ext cx="1054099" cy="76962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97" name="Line 20"/>
          <p:cNvSpPr>
            <a:spLocks noChangeShapeType="1"/>
          </p:cNvSpPr>
          <p:nvPr/>
        </p:nvSpPr>
        <p:spPr bwMode="auto">
          <a:xfrm rot="10800000">
            <a:off x="3266441" y="5223419"/>
            <a:ext cx="119381" cy="1483994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579120" y="4747971"/>
            <a:ext cx="12529821" cy="1688931"/>
            <a:chOff x="362035" y="3659283"/>
            <a:chExt cx="7831138" cy="1407441"/>
          </a:xfrm>
        </p:grpSpPr>
        <p:grpSp>
          <p:nvGrpSpPr>
            <p:cNvPr id="24609" name="Group 43"/>
            <p:cNvGrpSpPr>
              <a:grpSpLocks/>
            </p:cNvGrpSpPr>
            <p:nvPr/>
          </p:nvGrpSpPr>
          <p:grpSpPr bwMode="auto">
            <a:xfrm>
              <a:off x="362035" y="3932025"/>
              <a:ext cx="893763" cy="1134699"/>
              <a:chOff x="362035" y="3932025"/>
              <a:chExt cx="893763" cy="1134699"/>
            </a:xfrm>
          </p:grpSpPr>
          <p:sp>
            <p:nvSpPr>
              <p:cNvPr id="46100" name="AutoShape 28"/>
              <p:cNvSpPr>
                <a:spLocks/>
              </p:cNvSpPr>
              <p:nvPr/>
            </p:nvSpPr>
            <p:spPr bwMode="auto">
              <a:xfrm>
                <a:off x="362035" y="4396800"/>
                <a:ext cx="893763" cy="669924"/>
              </a:xfrm>
              <a:prstGeom prst="roundRect">
                <a:avLst>
                  <a:gd name="adj" fmla="val 20000"/>
                </a:avLst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101" name="Rectangle 29"/>
              <p:cNvSpPr>
                <a:spLocks/>
              </p:cNvSpPr>
              <p:nvPr/>
            </p:nvSpPr>
            <p:spPr bwMode="auto">
              <a:xfrm>
                <a:off x="366799" y="3932025"/>
                <a:ext cx="185347" cy="51296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en-US" sz="4000">
                    <a:solidFill>
                      <a:srgbClr val="FF0000"/>
                    </a:solidFill>
                    <a:latin typeface="+mj-lt"/>
                    <a:ea typeface="Gill Sans" charset="0"/>
                    <a:cs typeface="Gill Sans" charset="0"/>
                  </a:rPr>
                  <a:t>A</a:t>
                </a:r>
                <a:endParaRPr lang="en-US" sz="4000" dirty="0">
                  <a:solidFill>
                    <a:srgbClr val="FF0000"/>
                  </a:solidFill>
                  <a:latin typeface="+mj-lt"/>
                  <a:ea typeface="Gill Sans" charset="0"/>
                  <a:cs typeface="Gill Sans" charset="0"/>
                </a:endParaRPr>
              </a:p>
            </p:txBody>
          </p:sp>
        </p:grpSp>
        <p:grpSp>
          <p:nvGrpSpPr>
            <p:cNvPr id="24610" name="Group 44"/>
            <p:cNvGrpSpPr>
              <a:grpSpLocks/>
            </p:cNvGrpSpPr>
            <p:nvPr/>
          </p:nvGrpSpPr>
          <p:grpSpPr bwMode="auto">
            <a:xfrm>
              <a:off x="7300998" y="3659283"/>
              <a:ext cx="892175" cy="1166141"/>
              <a:chOff x="7300998" y="3659283"/>
              <a:chExt cx="892175" cy="1166141"/>
            </a:xfrm>
          </p:grpSpPr>
          <p:sp>
            <p:nvSpPr>
              <p:cNvPr id="46102" name="AutoShape 30"/>
              <p:cNvSpPr>
                <a:spLocks/>
              </p:cNvSpPr>
              <p:nvPr/>
            </p:nvSpPr>
            <p:spPr bwMode="auto">
              <a:xfrm>
                <a:off x="7300998" y="4155500"/>
                <a:ext cx="892175" cy="669924"/>
              </a:xfrm>
              <a:prstGeom prst="roundRect">
                <a:avLst>
                  <a:gd name="adj" fmla="val 20000"/>
                </a:avLst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103" name="Rectangle 31"/>
              <p:cNvSpPr>
                <a:spLocks/>
              </p:cNvSpPr>
              <p:nvPr/>
            </p:nvSpPr>
            <p:spPr bwMode="auto">
              <a:xfrm>
                <a:off x="7993997" y="3659283"/>
                <a:ext cx="174327" cy="51296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en-US" sz="4000">
                    <a:solidFill>
                      <a:srgbClr val="FF0000"/>
                    </a:solidFill>
                    <a:latin typeface="+mj-lt"/>
                    <a:ea typeface="Gill Sans" charset="0"/>
                    <a:cs typeface="Gill Sans" charset="0"/>
                  </a:rPr>
                  <a:t>B</a:t>
                </a:r>
              </a:p>
            </p:txBody>
          </p:sp>
        </p:grpSp>
      </p:grp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1699262" y="7077076"/>
            <a:ext cx="12489179" cy="1468754"/>
          </a:xfrm>
          <a:prstGeom prst="rect">
            <a:avLst/>
          </a:prstGeom>
          <a:ln/>
        </p:spPr>
        <p:txBody>
          <a:bodyPr lIns="130622" tIns="65311" rIns="130622" bIns="65311"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900" dirty="0">
                <a:latin typeface="Calibri" charset="0"/>
                <a:cs typeface="Calibri" charset="0"/>
              </a:rPr>
              <a:t>[</a:t>
            </a:r>
            <a:r>
              <a:rPr lang="en-US" sz="2900" dirty="0" err="1">
                <a:latin typeface="Calibri" charset="0"/>
                <a:cs typeface="Calibri" charset="0"/>
              </a:rPr>
              <a:t>Sigcomm</a:t>
            </a:r>
            <a:r>
              <a:rPr lang="en-US" sz="2900" dirty="0">
                <a:latin typeface="Calibri" charset="0"/>
                <a:cs typeface="Calibri" charset="0"/>
              </a:rPr>
              <a:t> </a:t>
            </a:r>
            <a:r>
              <a:rPr lang="fr-FR" altLang="ja-JP" sz="2900" dirty="0">
                <a:latin typeface="Calibri" charset="0"/>
                <a:cs typeface="Calibri" charset="0"/>
              </a:rPr>
              <a:t>’</a:t>
            </a:r>
            <a:r>
              <a:rPr lang="en-US" sz="2900" dirty="0">
                <a:latin typeface="Calibri" charset="0"/>
                <a:cs typeface="Calibri" charset="0"/>
              </a:rPr>
              <a:t>07, Kyoto]</a:t>
            </a:r>
            <a:endParaRPr lang="en-US" sz="1400" dirty="0">
              <a:solidFill>
                <a:srgbClr val="163F88"/>
              </a:solidFill>
              <a:latin typeface="Calibri" charset="0"/>
              <a:cs typeface="Calibri" charset="0"/>
            </a:endParaRPr>
          </a:p>
        </p:txBody>
      </p:sp>
      <p:pic>
        <p:nvPicPr>
          <p:cNvPr id="53290" name="Picture 4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7250" flipH="1">
            <a:off x="2236143" y="4282597"/>
            <a:ext cx="1021588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1" name="Picture 3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7250" flipH="1">
            <a:off x="967742" y="4876709"/>
            <a:ext cx="1485899" cy="75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3096809" y="2237310"/>
            <a:ext cx="7070813" cy="4965403"/>
            <a:chOff x="3096809" y="2237310"/>
            <a:chExt cx="7070813" cy="4965403"/>
          </a:xfrm>
        </p:grpSpPr>
        <p:grpSp>
          <p:nvGrpSpPr>
            <p:cNvPr id="30" name="Group 29"/>
            <p:cNvGrpSpPr/>
            <p:nvPr/>
          </p:nvGrpSpPr>
          <p:grpSpPr>
            <a:xfrm>
              <a:off x="3096809" y="3577499"/>
              <a:ext cx="7070813" cy="3625214"/>
              <a:chOff x="3096809" y="3577499"/>
              <a:chExt cx="7070813" cy="3625214"/>
            </a:xfrm>
          </p:grpSpPr>
          <p:sp>
            <p:nvSpPr>
              <p:cNvPr id="46115" name="Line 24"/>
              <p:cNvSpPr>
                <a:spLocks noChangeShapeType="1"/>
              </p:cNvSpPr>
              <p:nvPr/>
            </p:nvSpPr>
            <p:spPr bwMode="auto">
              <a:xfrm flipH="1">
                <a:off x="6886722" y="4000843"/>
                <a:ext cx="475079" cy="1444191"/>
              </a:xfrm>
              <a:prstGeom prst="line">
                <a:avLst/>
              </a:prstGeom>
              <a:noFill/>
              <a:ln w="38100" cap="rnd">
                <a:solidFill>
                  <a:srgbClr val="FF6633"/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116" name="Line 25"/>
              <p:cNvSpPr>
                <a:spLocks noChangeShapeType="1"/>
              </p:cNvSpPr>
              <p:nvPr/>
            </p:nvSpPr>
            <p:spPr bwMode="auto">
              <a:xfrm>
                <a:off x="7670780" y="3921801"/>
                <a:ext cx="1100182" cy="3280912"/>
              </a:xfrm>
              <a:prstGeom prst="line">
                <a:avLst/>
              </a:prstGeom>
              <a:noFill/>
              <a:ln w="38100" cap="rnd">
                <a:solidFill>
                  <a:srgbClr val="FF6633"/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117" name="Line 26"/>
              <p:cNvSpPr>
                <a:spLocks noChangeShapeType="1"/>
              </p:cNvSpPr>
              <p:nvPr/>
            </p:nvSpPr>
            <p:spPr bwMode="auto">
              <a:xfrm flipH="1">
                <a:off x="3096809" y="3748980"/>
                <a:ext cx="3761337" cy="856065"/>
              </a:xfrm>
              <a:prstGeom prst="line">
                <a:avLst/>
              </a:prstGeom>
              <a:noFill/>
              <a:ln w="38100" cap="rnd">
                <a:solidFill>
                  <a:srgbClr val="FF6633"/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118" name="Line 27"/>
              <p:cNvSpPr>
                <a:spLocks noChangeShapeType="1"/>
              </p:cNvSpPr>
              <p:nvPr/>
            </p:nvSpPr>
            <p:spPr bwMode="auto">
              <a:xfrm>
                <a:off x="7915464" y="3577499"/>
                <a:ext cx="2252158" cy="1053000"/>
              </a:xfrm>
              <a:prstGeom prst="line">
                <a:avLst/>
              </a:prstGeom>
              <a:noFill/>
              <a:ln w="38100" cap="rnd">
                <a:solidFill>
                  <a:srgbClr val="FF6633"/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342382" y="2237310"/>
              <a:ext cx="2085339" cy="1846919"/>
              <a:chOff x="6342382" y="2237310"/>
              <a:chExt cx="2085339" cy="1846919"/>
            </a:xfrm>
          </p:grpSpPr>
          <p:sp>
            <p:nvSpPr>
              <p:cNvPr id="46084" name="Rectangle 3"/>
              <p:cNvSpPr>
                <a:spLocks/>
              </p:cNvSpPr>
              <p:nvPr/>
            </p:nvSpPr>
            <p:spPr bwMode="auto">
              <a:xfrm>
                <a:off x="6522107" y="2237310"/>
                <a:ext cx="1786234" cy="47705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3100" dirty="0">
                    <a:latin typeface="Calibri" charset="0"/>
                    <a:cs typeface="Gill Sans" charset="0"/>
                  </a:rPr>
                  <a:t>Controllers</a:t>
                </a:r>
              </a:p>
            </p:txBody>
          </p:sp>
          <p:grpSp>
            <p:nvGrpSpPr>
              <p:cNvPr id="24589" name="Group 21"/>
              <p:cNvGrpSpPr>
                <a:grpSpLocks/>
              </p:cNvGrpSpPr>
              <p:nvPr/>
            </p:nvGrpSpPr>
            <p:grpSpPr bwMode="auto">
              <a:xfrm>
                <a:off x="6342382" y="2727869"/>
                <a:ext cx="1457960" cy="1093470"/>
                <a:chOff x="0" y="0"/>
                <a:chExt cx="816" cy="816"/>
              </a:xfrm>
            </p:grpSpPr>
            <p:pic>
              <p:nvPicPr>
                <p:cNvPr id="24619" name="Picture 22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16" cy="8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4601" name="Group 21"/>
              <p:cNvGrpSpPr>
                <a:grpSpLocks/>
              </p:cNvGrpSpPr>
              <p:nvPr/>
            </p:nvGrpSpPr>
            <p:grpSpPr bwMode="auto">
              <a:xfrm>
                <a:off x="6969761" y="2990759"/>
                <a:ext cx="1457960" cy="1093470"/>
                <a:chOff x="0" y="0"/>
                <a:chExt cx="816" cy="816"/>
              </a:xfrm>
            </p:grpSpPr>
            <p:pic>
              <p:nvPicPr>
                <p:cNvPr id="24604" name="Picture 22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16" cy="8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4600" name="Group 21"/>
              <p:cNvGrpSpPr>
                <a:grpSpLocks/>
              </p:cNvGrpSpPr>
              <p:nvPr/>
            </p:nvGrpSpPr>
            <p:grpSpPr bwMode="auto">
              <a:xfrm>
                <a:off x="6654801" y="2859314"/>
                <a:ext cx="1457960" cy="1093470"/>
                <a:chOff x="0" y="0"/>
                <a:chExt cx="816" cy="816"/>
              </a:xfrm>
            </p:grpSpPr>
            <p:pic>
              <p:nvPicPr>
                <p:cNvPr id="24605" name="Picture 22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16" cy="8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28" name="TextBox 27"/>
          <p:cNvSpPr txBox="1"/>
          <p:nvPr/>
        </p:nvSpPr>
        <p:spPr>
          <a:xfrm>
            <a:off x="8580775" y="2277472"/>
            <a:ext cx="360047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92100" indent="-292100">
              <a:buAutoNum type="arabicPeriod"/>
            </a:pPr>
            <a:r>
              <a:rPr lang="en-US" sz="2400" dirty="0"/>
              <a:t>Check flow against policy</a:t>
            </a:r>
          </a:p>
          <a:p>
            <a:pPr marL="292100" indent="-292100">
              <a:buAutoNum type="arabicPeriod"/>
            </a:pPr>
            <a:r>
              <a:rPr lang="en-US" sz="2400" dirty="0"/>
              <a:t>Pick route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451600" y="3974505"/>
            <a:ext cx="906760" cy="1362417"/>
            <a:chOff x="6451600" y="3974505"/>
            <a:chExt cx="906760" cy="1362417"/>
          </a:xfrm>
        </p:grpSpPr>
        <p:sp>
          <p:nvSpPr>
            <p:cNvPr id="46112" name="Rectangle 34"/>
            <p:cNvSpPr>
              <a:spLocks/>
            </p:cNvSpPr>
            <p:nvPr/>
          </p:nvSpPr>
          <p:spPr bwMode="auto">
            <a:xfrm>
              <a:off x="6451600" y="5239766"/>
              <a:ext cx="886461" cy="97156"/>
            </a:xfrm>
            <a:prstGeom prst="rect">
              <a:avLst/>
            </a:prstGeom>
            <a:solidFill>
              <a:srgbClr val="FF8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>
              <a:off x="6938941" y="3974505"/>
              <a:ext cx="419419" cy="127071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8195799" y="3727261"/>
            <a:ext cx="2447883" cy="800585"/>
            <a:chOff x="8159157" y="3734332"/>
            <a:chExt cx="2447883" cy="800585"/>
          </a:xfrm>
        </p:grpSpPr>
        <p:sp>
          <p:nvSpPr>
            <p:cNvPr id="46113" name="Rectangle 38"/>
            <p:cNvSpPr>
              <a:spLocks/>
            </p:cNvSpPr>
            <p:nvPr/>
          </p:nvSpPr>
          <p:spPr bwMode="auto">
            <a:xfrm>
              <a:off x="9720580" y="4437762"/>
              <a:ext cx="886460" cy="97155"/>
            </a:xfrm>
            <a:prstGeom prst="rect">
              <a:avLst/>
            </a:prstGeom>
            <a:solidFill>
              <a:srgbClr val="FF8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8159157" y="3734332"/>
              <a:ext cx="1561423" cy="6864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834640" y="3748980"/>
            <a:ext cx="4052083" cy="806893"/>
            <a:chOff x="2834640" y="3748980"/>
            <a:chExt cx="4052083" cy="806893"/>
          </a:xfrm>
        </p:grpSpPr>
        <p:sp>
          <p:nvSpPr>
            <p:cNvPr id="46114" name="Rectangle 39"/>
            <p:cNvSpPr>
              <a:spLocks/>
            </p:cNvSpPr>
            <p:nvPr/>
          </p:nvSpPr>
          <p:spPr bwMode="auto">
            <a:xfrm>
              <a:off x="2834640" y="4458717"/>
              <a:ext cx="886461" cy="97156"/>
            </a:xfrm>
            <a:prstGeom prst="rect">
              <a:avLst/>
            </a:prstGeom>
            <a:solidFill>
              <a:srgbClr val="FF8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H="1">
              <a:off x="3721101" y="3748980"/>
              <a:ext cx="3165622" cy="7055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7711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many $400 servers do we need for 35,000 Stanford users?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94191FB-B412-9041-AEF2-911A47569154}"/>
              </a:ext>
            </a:extLst>
          </p:cNvPr>
          <p:cNvSpPr txBox="1">
            <a:spLocks/>
          </p:cNvSpPr>
          <p:nvPr/>
        </p:nvSpPr>
        <p:spPr>
          <a:xfrm>
            <a:off x="1097280" y="4320541"/>
            <a:ext cx="12435840" cy="1764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Answer: Less than one!</a:t>
            </a:r>
          </a:p>
        </p:txBody>
      </p:sp>
    </p:spTree>
    <p:extLst>
      <p:ext uri="{BB962C8B-B14F-4D97-AF65-F5344CB8AC3E}">
        <p14:creationId xmlns:p14="http://schemas.microsoft.com/office/powerpoint/2010/main" val="83941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4"/>
          <p:cNvSpPr>
            <a:spLocks noGrp="1"/>
          </p:cNvSpPr>
          <p:nvPr>
            <p:ph type="ctrTitle"/>
          </p:nvPr>
        </p:nvSpPr>
        <p:spPr>
          <a:xfrm>
            <a:off x="901701" y="2263888"/>
            <a:ext cx="12435840" cy="3754740"/>
          </a:xfrm>
        </p:spPr>
        <p:txBody>
          <a:bodyPr>
            <a:noAutofit/>
          </a:bodyPr>
          <a:lstStyle/>
          <a:p>
            <a:pPr marL="1061304" indent="-1061304"/>
            <a:br>
              <a:rPr lang="en-US" sz="48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4800" dirty="0">
                <a:latin typeface="Calibri" charset="0"/>
                <a:ea typeface="ＭＳ Ｐゴシック" charset="0"/>
                <a:cs typeface="ＭＳ Ｐゴシック" charset="0"/>
              </a:rPr>
              <a:t>If we </a:t>
            </a:r>
            <a:r>
              <a:rPr lang="en-US" sz="4800" u="sng" dirty="0">
                <a:latin typeface="Calibri" charset="0"/>
                <a:ea typeface="ＭＳ Ｐゴシック" charset="0"/>
                <a:cs typeface="ＭＳ Ｐゴシック" charset="0"/>
              </a:rPr>
              <a:t>can</a:t>
            </a:r>
            <a:r>
              <a:rPr lang="en-US" sz="4800" dirty="0">
                <a:latin typeface="Calibri" charset="0"/>
                <a:ea typeface="ＭＳ Ｐゴシック" charset="0"/>
                <a:cs typeface="ＭＳ Ｐゴシック" charset="0"/>
              </a:rPr>
              <a:t> define network behavior outside the </a:t>
            </a:r>
            <a:r>
              <a:rPr lang="en-US" sz="4800" dirty="0" err="1">
                <a:latin typeface="Calibri" charset="0"/>
                <a:ea typeface="ＭＳ Ｐゴシック" charset="0"/>
                <a:cs typeface="ＭＳ Ｐゴシック" charset="0"/>
              </a:rPr>
              <a:t>datapath</a:t>
            </a:r>
            <a:r>
              <a:rPr lang="en-US" sz="4800" dirty="0">
                <a:latin typeface="Calibri" charset="0"/>
                <a:ea typeface="ＭＳ Ｐゴシック" charset="0"/>
                <a:cs typeface="ＭＳ Ｐゴシック" charset="0"/>
              </a:rPr>
              <a:t>, then eventually we </a:t>
            </a:r>
            <a:r>
              <a:rPr lang="en-US" sz="4800" u="sng" dirty="0">
                <a:latin typeface="Calibri" charset="0"/>
                <a:ea typeface="ＭＳ Ｐゴシック" charset="0"/>
                <a:cs typeface="ＭＳ Ｐゴシック" charset="0"/>
              </a:rPr>
              <a:t>will</a:t>
            </a:r>
            <a:r>
              <a:rPr lang="en-US" sz="4800" dirty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  <a:br>
              <a:rPr lang="en-US" sz="4800" dirty="0"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4800" dirty="0">
              <a:solidFill>
                <a:schemeClr val="tx1">
                  <a:lumMod val="7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3" b="100000" l="10000" r="90000">
                        <a14:foregroundMark x1="37875" y1="22991" x2="37875" y2="22991"/>
                        <a14:foregroundMark x1="43375" y1="14509" x2="43375" y2="14509"/>
                        <a14:foregroundMark x1="52375" y1="6696" x2="52375" y2="20313"/>
                        <a14:foregroundMark x1="60375" y1="19643" x2="66500" y2="13839"/>
                        <a14:foregroundMark x1="65375" y1="30580" x2="72000" y2="26116"/>
                        <a14:foregroundMark x1="65000" y1="43527" x2="73375" y2="43080"/>
                        <a14:foregroundMark x1="62500" y1="56473" x2="70875" y2="63616"/>
                        <a14:foregroundMark x1="37125" y1="35268" x2="28125" y2="31920"/>
                        <a14:foregroundMark x1="33125" y1="15848" x2="41500" y2="27455"/>
                        <a14:foregroundMark x1="42250" y1="8036" x2="45875" y2="21652"/>
                        <a14:foregroundMark x1="29500" y1="45536" x2="36125" y2="45536"/>
                        <a14:foregroundMark x1="29875" y1="61830" x2="38250" y2="5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534" y="157600"/>
            <a:ext cx="2734413" cy="153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75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926080" y="4076510"/>
            <a:ext cx="8412480" cy="2765823"/>
            <a:chOff x="2926080" y="4076510"/>
            <a:chExt cx="8412480" cy="2765823"/>
          </a:xfrm>
        </p:grpSpPr>
        <p:cxnSp>
          <p:nvCxnSpPr>
            <p:cNvPr id="70" name="Straight Connector 69"/>
            <p:cNvCxnSpPr/>
            <p:nvPr/>
          </p:nvCxnSpPr>
          <p:spPr bwMode="auto">
            <a:xfrm>
              <a:off x="2926080" y="4076510"/>
              <a:ext cx="0" cy="2765823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 bwMode="auto">
            <a:xfrm flipH="1">
              <a:off x="5715041" y="4076510"/>
              <a:ext cx="15199" cy="110603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 bwMode="auto">
            <a:xfrm>
              <a:off x="8620761" y="4076510"/>
              <a:ext cx="35559" cy="2274973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 bwMode="auto">
            <a:xfrm>
              <a:off x="11338560" y="4076510"/>
              <a:ext cx="0" cy="1474757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05" name="Title 31"/>
          <p:cNvSpPr>
            <a:spLocks noGrp="1"/>
          </p:cNvSpPr>
          <p:nvPr>
            <p:ph type="title"/>
          </p:nvPr>
        </p:nvSpPr>
        <p:spPr>
          <a:xfrm>
            <a:off x="731520" y="-184785"/>
            <a:ext cx="13167360" cy="1371601"/>
          </a:xfrm>
        </p:spPr>
        <p:txBody>
          <a:bodyPr/>
          <a:lstStyle/>
          <a:p>
            <a:pPr eaLnBrk="1" hangingPunct="1"/>
            <a:r>
              <a:rPr lang="en-US" sz="5700">
                <a:latin typeface="Calibri" charset="0"/>
              </a:rPr>
              <a:t>Software Defined Network (SDN)</a:t>
            </a:r>
          </a:p>
        </p:txBody>
      </p:sp>
      <p:cxnSp>
        <p:nvCxnSpPr>
          <p:cNvPr id="44" name="Straight Connector 43"/>
          <p:cNvCxnSpPr>
            <a:stCxn id="34" idx="0"/>
            <a:endCxn id="51" idx="3"/>
          </p:cNvCxnSpPr>
          <p:nvPr/>
        </p:nvCxnSpPr>
        <p:spPr bwMode="auto">
          <a:xfrm flipV="1">
            <a:off x="2993391" y="5324049"/>
            <a:ext cx="2721650" cy="174767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>
            <a:off x="6423662" y="5465657"/>
            <a:ext cx="1770379" cy="88582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V="1">
            <a:off x="6563361" y="6951557"/>
            <a:ext cx="2057400" cy="89154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2800126" y="7204153"/>
            <a:ext cx="2505936" cy="63894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9215121" y="6058113"/>
            <a:ext cx="1917701" cy="59626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075181" y="672105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5003801" y="7324937"/>
            <a:ext cx="1836421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4798061" y="500274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7703821" y="63190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10355581" y="54046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073951" y="4520139"/>
            <a:ext cx="10116819" cy="3126104"/>
            <a:chOff x="2073951" y="4520139"/>
            <a:chExt cx="10116819" cy="3126104"/>
          </a:xfrm>
        </p:grpSpPr>
        <p:sp>
          <p:nvSpPr>
            <p:cNvPr id="45" name="AutoShape 7"/>
            <p:cNvSpPr>
              <a:spLocks noChangeArrowheads="1"/>
            </p:cNvSpPr>
            <p:nvPr/>
          </p:nvSpPr>
          <p:spPr bwMode="auto">
            <a:xfrm>
              <a:off x="2073951" y="6238449"/>
              <a:ext cx="1836419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r>
                <a:rPr lang="en-US" sz="2400" dirty="0"/>
                <a:t>Control</a:t>
              </a:r>
            </a:p>
          </p:txBody>
        </p:sp>
        <p:sp>
          <p:nvSpPr>
            <p:cNvPr id="49" name="AutoShape 7"/>
            <p:cNvSpPr>
              <a:spLocks noChangeArrowheads="1"/>
            </p:cNvSpPr>
            <p:nvPr/>
          </p:nvSpPr>
          <p:spPr bwMode="auto">
            <a:xfrm>
              <a:off x="5002571" y="6842333"/>
              <a:ext cx="1836421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2400" dirty="0">
                  <a:ea typeface="+mn-ea"/>
                  <a:cs typeface="+mn-cs"/>
                </a:rPr>
                <a:t>Control</a:t>
              </a:r>
            </a:p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>
              <a:off x="4796831" y="4520139"/>
              <a:ext cx="1836419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2400" dirty="0">
                  <a:ea typeface="+mn-ea"/>
                  <a:cs typeface="+mn-cs"/>
                </a:rPr>
                <a:t>Control</a:t>
              </a:r>
            </a:p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</p:txBody>
        </p:sp>
        <p:sp>
          <p:nvSpPr>
            <p:cNvPr id="53" name="AutoShape 7"/>
            <p:cNvSpPr>
              <a:spLocks noChangeArrowheads="1"/>
            </p:cNvSpPr>
            <p:nvPr/>
          </p:nvSpPr>
          <p:spPr bwMode="auto">
            <a:xfrm>
              <a:off x="7702591" y="5836493"/>
              <a:ext cx="1836419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2400" dirty="0">
                  <a:ea typeface="+mn-ea"/>
                  <a:cs typeface="+mn-cs"/>
                </a:rPr>
                <a:t>Control</a:t>
              </a:r>
            </a:p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10354351" y="4922093"/>
              <a:ext cx="1836419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2400" dirty="0">
                  <a:ea typeface="+mn-ea"/>
                  <a:cs typeface="+mn-cs"/>
                </a:rPr>
                <a:t>Control</a:t>
              </a:r>
            </a:p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706880" y="891071"/>
            <a:ext cx="10661226" cy="34004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2" name="TextBox 44"/>
          <p:cNvSpPr txBox="1">
            <a:spLocks noChangeArrowheads="1"/>
          </p:cNvSpPr>
          <p:nvPr/>
        </p:nvSpPr>
        <p:spPr bwMode="auto">
          <a:xfrm>
            <a:off x="5402581" y="3016141"/>
            <a:ext cx="3284316" cy="53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Arial" charset="0"/>
              </a:rPr>
              <a:t>Global Network Map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706880" y="3551445"/>
            <a:ext cx="10661226" cy="525065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3400" dirty="0">
                <a:solidFill>
                  <a:srgbClr val="FFFFFF"/>
                </a:solidFill>
                <a:latin typeface="+mj-lt"/>
              </a:rPr>
              <a:t>Control Plane</a:t>
            </a:r>
          </a:p>
        </p:txBody>
      </p:sp>
      <p:grpSp>
        <p:nvGrpSpPr>
          <p:cNvPr id="10" name="Group 1"/>
          <p:cNvGrpSpPr/>
          <p:nvPr/>
        </p:nvGrpSpPr>
        <p:grpSpPr>
          <a:xfrm>
            <a:off x="9265920" y="2911365"/>
            <a:ext cx="1853184" cy="656706"/>
            <a:chOff x="5257800" y="3124200"/>
            <a:chExt cx="1158240" cy="547255"/>
          </a:xfrm>
          <a:effectLst>
            <a:outerShdw blurRad="50800" dist="50800" dir="10260000" algn="tl" rotWithShape="0">
              <a:srgbClr val="000000">
                <a:alpha val="54000"/>
              </a:srgbClr>
            </a:outerShdw>
          </a:effectLst>
        </p:grpSpPr>
        <p:sp>
          <p:nvSpPr>
            <p:cNvPr id="33" name="Oval 32"/>
            <p:cNvSpPr/>
            <p:nvPr/>
          </p:nvSpPr>
          <p:spPr>
            <a:xfrm>
              <a:off x="52578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562600" y="3124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9436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248400" y="32004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638800" y="3505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7" name="Straight Connector 46"/>
            <p:cNvCxnSpPr>
              <a:stCxn id="33" idx="7"/>
              <a:endCxn id="40" idx="3"/>
            </p:cNvCxnSpPr>
            <p:nvPr/>
          </p:nvCxnSpPr>
          <p:spPr>
            <a:xfrm flipV="1">
              <a:off x="5400890" y="3266108"/>
              <a:ext cx="1862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3" idx="2"/>
              <a:endCxn id="33" idx="5"/>
            </p:cNvCxnSpPr>
            <p:nvPr/>
          </p:nvCxnSpPr>
          <p:spPr>
            <a:xfrm flipH="1" flipV="1">
              <a:off x="5400890" y="3494708"/>
              <a:ext cx="2379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1" idx="1"/>
              <a:endCxn id="40" idx="5"/>
            </p:cNvCxnSpPr>
            <p:nvPr/>
          </p:nvCxnSpPr>
          <p:spPr>
            <a:xfrm flipH="1" flipV="1">
              <a:off x="5705690" y="3266108"/>
              <a:ext cx="2624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43" idx="6"/>
              <a:endCxn id="41" idx="3"/>
            </p:cNvCxnSpPr>
            <p:nvPr/>
          </p:nvCxnSpPr>
          <p:spPr>
            <a:xfrm flipV="1">
              <a:off x="5806440" y="34947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1" idx="6"/>
              <a:endCxn id="42" idx="3"/>
            </p:cNvCxnSpPr>
            <p:nvPr/>
          </p:nvCxnSpPr>
          <p:spPr>
            <a:xfrm flipV="1">
              <a:off x="6111240" y="33423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950720" y="1927080"/>
            <a:ext cx="9847286" cy="906266"/>
            <a:chOff x="1950720" y="1927080"/>
            <a:chExt cx="9847286" cy="906266"/>
          </a:xfrm>
        </p:grpSpPr>
        <p:sp>
          <p:nvSpPr>
            <p:cNvPr id="81" name="Rounded Rectangle 80"/>
            <p:cNvSpPr/>
            <p:nvPr/>
          </p:nvSpPr>
          <p:spPr bwMode="auto">
            <a:xfrm>
              <a:off x="1950720" y="2002936"/>
              <a:ext cx="2804160" cy="77316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1552" name="TextBox 23"/>
            <p:cNvSpPr txBox="1">
              <a:spLocks noChangeArrowheads="1"/>
            </p:cNvSpPr>
            <p:nvPr/>
          </p:nvSpPr>
          <p:spPr bwMode="auto">
            <a:xfrm>
              <a:off x="2621216" y="1927080"/>
              <a:ext cx="1463173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Control</a:t>
              </a:r>
            </a:p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Program</a:t>
              </a:r>
            </a:p>
          </p:txBody>
        </p:sp>
        <p:sp>
          <p:nvSpPr>
            <p:cNvPr id="73" name="Rounded Rectangle 72"/>
            <p:cNvSpPr/>
            <p:nvPr/>
          </p:nvSpPr>
          <p:spPr bwMode="auto">
            <a:xfrm>
              <a:off x="5472283" y="2009793"/>
              <a:ext cx="2804160" cy="77316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5" name="TextBox 23"/>
            <p:cNvSpPr txBox="1">
              <a:spLocks noChangeArrowheads="1"/>
            </p:cNvSpPr>
            <p:nvPr/>
          </p:nvSpPr>
          <p:spPr bwMode="auto">
            <a:xfrm>
              <a:off x="6142779" y="1933937"/>
              <a:ext cx="1463173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Control</a:t>
              </a:r>
            </a:p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Program</a:t>
              </a:r>
            </a:p>
          </p:txBody>
        </p:sp>
        <p:sp>
          <p:nvSpPr>
            <p:cNvPr id="85" name="Rounded Rectangle 84"/>
            <p:cNvSpPr/>
            <p:nvPr/>
          </p:nvSpPr>
          <p:spPr bwMode="auto">
            <a:xfrm>
              <a:off x="8993846" y="2016650"/>
              <a:ext cx="2804160" cy="77316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7" name="TextBox 23"/>
            <p:cNvSpPr txBox="1">
              <a:spLocks noChangeArrowheads="1"/>
            </p:cNvSpPr>
            <p:nvPr/>
          </p:nvSpPr>
          <p:spPr bwMode="auto">
            <a:xfrm>
              <a:off x="9664342" y="1940794"/>
              <a:ext cx="1463173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Control</a:t>
              </a:r>
            </a:p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Program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9E7104A-B9F3-1A44-AE59-8BE4F3071318}"/>
              </a:ext>
            </a:extLst>
          </p:cNvPr>
          <p:cNvSpPr txBox="1"/>
          <p:nvPr/>
        </p:nvSpPr>
        <p:spPr>
          <a:xfrm>
            <a:off x="1851398" y="4661695"/>
            <a:ext cx="114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OpenFlow</a:t>
            </a:r>
          </a:p>
        </p:txBody>
      </p:sp>
    </p:spTree>
    <p:extLst>
      <p:ext uri="{BB962C8B-B14F-4D97-AF65-F5344CB8AC3E}">
        <p14:creationId xmlns:p14="http://schemas.microsoft.com/office/powerpoint/2010/main" val="92162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2178E-7 -3.73434E-6 L -6.12178E-7 -0.42664 " pathEditMode="relative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/>
      <p:bldP spid="79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Forwarding</a:t>
            </a: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Forwarding</a:t>
            </a: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Forwarding</a:t>
            </a: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Forwarding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193078" y="1921741"/>
            <a:ext cx="6391139" cy="2894767"/>
            <a:chOff x="4193078" y="1921741"/>
            <a:chExt cx="6391139" cy="2894767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4193078" y="2115818"/>
              <a:ext cx="0" cy="15508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7910472" y="1990516"/>
              <a:ext cx="0" cy="13706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10584217" y="1921741"/>
              <a:ext cx="0" cy="22324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373068" y="1921741"/>
              <a:ext cx="0" cy="28947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2646202" y="311872"/>
            <a:ext cx="2195891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FFFF"/>
                </a:solidFill>
              </a:rPr>
              <a:t>Dijkstra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2896557" y="1921741"/>
            <a:ext cx="9412552" cy="801345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Network OS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065394" y="311872"/>
            <a:ext cx="1500230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IS-IS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788925" y="311872"/>
            <a:ext cx="1451475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BGP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463701" y="311872"/>
            <a:ext cx="1573130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MPLS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260133" y="311872"/>
            <a:ext cx="2550761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Firewall…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446476" y="1333810"/>
            <a:ext cx="1853184" cy="656706"/>
            <a:chOff x="12092952" y="1849660"/>
            <a:chExt cx="1853184" cy="656706"/>
          </a:xfrm>
        </p:grpSpPr>
        <p:cxnSp>
          <p:nvCxnSpPr>
            <p:cNvPr id="31" name="Straight Connector 30"/>
            <p:cNvCxnSpPr>
              <a:stCxn id="36" idx="7"/>
              <a:endCxn id="38" idx="3"/>
            </p:cNvCxnSpPr>
            <p:nvPr/>
          </p:nvCxnSpPr>
          <p:spPr>
            <a:xfrm flipV="1">
              <a:off x="12321896" y="2019950"/>
              <a:ext cx="298016" cy="133247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43" idx="2"/>
              <a:endCxn id="36" idx="5"/>
            </p:cNvCxnSpPr>
            <p:nvPr/>
          </p:nvCxnSpPr>
          <p:spPr>
            <a:xfrm flipH="1" flipV="1">
              <a:off x="12321896" y="2294270"/>
              <a:ext cx="380656" cy="112344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40" idx="1"/>
              <a:endCxn id="38" idx="5"/>
            </p:cNvCxnSpPr>
            <p:nvPr/>
          </p:nvCxnSpPr>
          <p:spPr>
            <a:xfrm flipH="1" flipV="1">
              <a:off x="12809576" y="2019950"/>
              <a:ext cx="419936" cy="13324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43" idx="6"/>
              <a:endCxn id="40" idx="3"/>
            </p:cNvCxnSpPr>
            <p:nvPr/>
          </p:nvCxnSpPr>
          <p:spPr>
            <a:xfrm flipV="1">
              <a:off x="12970776" y="2294270"/>
              <a:ext cx="258736" cy="112344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40" idx="6"/>
              <a:endCxn id="42" idx="3"/>
            </p:cNvCxnSpPr>
            <p:nvPr/>
          </p:nvCxnSpPr>
          <p:spPr>
            <a:xfrm flipV="1">
              <a:off x="13458456" y="2111390"/>
              <a:ext cx="258736" cy="112344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2092952" y="212398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38" name="Oval 37"/>
            <p:cNvSpPr/>
            <p:nvPr/>
          </p:nvSpPr>
          <p:spPr>
            <a:xfrm>
              <a:off x="12580632" y="184966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40" name="Oval 39"/>
            <p:cNvSpPr/>
            <p:nvPr/>
          </p:nvSpPr>
          <p:spPr>
            <a:xfrm>
              <a:off x="13190232" y="212398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42" name="Oval 41"/>
            <p:cNvSpPr/>
            <p:nvPr/>
          </p:nvSpPr>
          <p:spPr>
            <a:xfrm>
              <a:off x="13677912" y="194110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43" name="Oval 42"/>
            <p:cNvSpPr/>
            <p:nvPr/>
          </p:nvSpPr>
          <p:spPr>
            <a:xfrm>
              <a:off x="12702552" y="230686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</p:grpSp>
      <p:sp>
        <p:nvSpPr>
          <p:cNvPr id="30" name="TextBox 44"/>
          <p:cNvSpPr txBox="1">
            <a:spLocks noChangeArrowheads="1"/>
          </p:cNvSpPr>
          <p:nvPr/>
        </p:nvSpPr>
        <p:spPr bwMode="auto">
          <a:xfrm>
            <a:off x="7596152" y="1315145"/>
            <a:ext cx="32867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i="1" dirty="0">
                <a:latin typeface="Arial" charset="0"/>
              </a:rPr>
              <a:t>Global Network Map</a:t>
            </a:r>
          </a:p>
        </p:txBody>
      </p:sp>
    </p:spTree>
    <p:extLst>
      <p:ext uri="{BB962C8B-B14F-4D97-AF65-F5344CB8AC3E}">
        <p14:creationId xmlns:p14="http://schemas.microsoft.com/office/powerpoint/2010/main" val="253584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9" grpId="0" animBg="1"/>
      <p:bldP spid="60" grpId="0" animBg="1"/>
      <p:bldP spid="61" grpId="0" animBg="1"/>
      <p:bldP spid="62" grpId="0" animBg="1"/>
      <p:bldP spid="6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Quickly led to…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3845" y="2143762"/>
            <a:ext cx="11923169" cy="5431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OpenFlow, SDN, Open </a:t>
            </a:r>
            <a:r>
              <a:rPr lang="en-US" sz="4000" dirty="0" err="1"/>
              <a:t>vSwitch</a:t>
            </a:r>
            <a:r>
              <a:rPr lang="en-US" sz="4000" dirty="0"/>
              <a:t>, network virtualization, …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In 2005, every data center and ISP was built using closed, proprietary routers.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Today, the top 10 data center owners all build their own, and write their own software (or use open source)</a:t>
            </a:r>
          </a:p>
        </p:txBody>
      </p:sp>
    </p:spTree>
    <p:extLst>
      <p:ext uri="{BB962C8B-B14F-4D97-AF65-F5344CB8AC3E}">
        <p14:creationId xmlns:p14="http://schemas.microsoft.com/office/powerpoint/2010/main" val="54520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Industry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8" b="94741" l="6563" r="9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9" t="1500" r="3650" b="5499"/>
          <a:stretch>
            <a:fillRect/>
          </a:stretch>
        </p:blipFill>
        <p:spPr bwMode="auto">
          <a:xfrm>
            <a:off x="892213" y="2115041"/>
            <a:ext cx="3983862" cy="421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1388566" y="3648473"/>
            <a:ext cx="2370901" cy="115824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Operating System</a:t>
            </a:r>
            <a:endParaRPr lang="en-US" sz="180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1388566" y="4913393"/>
            <a:ext cx="2370901" cy="100584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/>
              <a:t>Hardware</a:t>
            </a:r>
            <a:endParaRPr lang="en-US" sz="1800"/>
          </a:p>
        </p:txBody>
      </p:sp>
      <p:sp>
        <p:nvSpPr>
          <p:cNvPr id="7" name="Rounded Rectangle 6"/>
          <p:cNvSpPr/>
          <p:nvPr/>
        </p:nvSpPr>
        <p:spPr bwMode="auto">
          <a:xfrm>
            <a:off x="1388566" y="2657873"/>
            <a:ext cx="2370901" cy="88392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Applications</a:t>
            </a:r>
            <a:endParaRPr lang="en-US" sz="1800" dirty="0"/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9067800" y="2355714"/>
            <a:ext cx="3657600" cy="685800"/>
            <a:chOff x="5334000" y="1371600"/>
            <a:chExt cx="3657600" cy="6858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8382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8077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772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467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7162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6858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6553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6248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5943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638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5334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</p:grpSp>
      <p:grpSp>
        <p:nvGrpSpPr>
          <p:cNvPr id="24" name="Group 51"/>
          <p:cNvGrpSpPr>
            <a:grpSpLocks/>
          </p:cNvGrpSpPr>
          <p:nvPr/>
        </p:nvGrpSpPr>
        <p:grpSpPr bwMode="auto">
          <a:xfrm>
            <a:off x="9677400" y="4652826"/>
            <a:ext cx="2590800" cy="369445"/>
            <a:chOff x="6019800" y="3200400"/>
            <a:chExt cx="2590800" cy="369332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6019800" y="3427343"/>
              <a:ext cx="2590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775809" cy="3693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Arial" charset="0"/>
                </a:rPr>
                <a:t>Open Interface</a:t>
              </a:r>
            </a:p>
          </p:txBody>
        </p:sp>
      </p:grpSp>
      <p:grpSp>
        <p:nvGrpSpPr>
          <p:cNvPr id="27" name="Group 57"/>
          <p:cNvGrpSpPr>
            <a:grpSpLocks/>
          </p:cNvGrpSpPr>
          <p:nvPr/>
        </p:nvGrpSpPr>
        <p:grpSpPr bwMode="auto">
          <a:xfrm>
            <a:off x="9067800" y="3270114"/>
            <a:ext cx="3505200" cy="1295400"/>
            <a:chOff x="5334000" y="1828800"/>
            <a:chExt cx="3505200" cy="1295400"/>
          </a:xfrm>
        </p:grpSpPr>
        <p:sp>
          <p:nvSpPr>
            <p:cNvPr id="28" name="Rounded Rectangle 27"/>
            <p:cNvSpPr/>
            <p:nvPr/>
          </p:nvSpPr>
          <p:spPr bwMode="auto">
            <a:xfrm>
              <a:off x="6934200" y="2286000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008000"/>
                </a:gs>
                <a:gs pos="100000">
                  <a:srgbClr val="00C362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>
                  <a:solidFill>
                    <a:srgbClr val="FFFFFF"/>
                  </a:solidFill>
                </a:rPr>
                <a:t>Linux</a:t>
              </a: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8077200" y="2286000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FF00FF"/>
                </a:gs>
                <a:gs pos="100000">
                  <a:srgbClr val="FF99C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>
                  <a:solidFill>
                    <a:srgbClr val="FFFFFF"/>
                  </a:solidFill>
                </a:rPr>
                <a:t>Mac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>
                  <a:solidFill>
                    <a:srgbClr val="FFFFFF"/>
                  </a:solidFill>
                </a:rPr>
                <a:t>OS</a:t>
              </a: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5334000" y="2286000"/>
              <a:ext cx="1219200" cy="838200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rgbClr val="FFFFFF"/>
                  </a:solidFill>
                </a:rPr>
                <a:t>Windows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rgbClr val="FFFFFF"/>
                  </a:solidFill>
                </a:rPr>
                <a:t>(OS)</a:t>
              </a:r>
            </a:p>
          </p:txBody>
        </p:sp>
        <p:sp>
          <p:nvSpPr>
            <p:cNvPr id="31" name="TextBox 23"/>
            <p:cNvSpPr txBox="1">
              <a:spLocks noChangeArrowheads="1"/>
            </p:cNvSpPr>
            <p:nvPr/>
          </p:nvSpPr>
          <p:spPr bwMode="auto">
            <a:xfrm>
              <a:off x="6553200" y="2526268"/>
              <a:ext cx="389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Arial" charset="0"/>
                </a:rPr>
                <a:t>or</a:t>
              </a:r>
            </a:p>
          </p:txBody>
        </p:sp>
        <p:sp>
          <p:nvSpPr>
            <p:cNvPr id="32" name="TextBox 24"/>
            <p:cNvSpPr txBox="1">
              <a:spLocks noChangeArrowheads="1"/>
            </p:cNvSpPr>
            <p:nvPr/>
          </p:nvSpPr>
          <p:spPr bwMode="auto">
            <a:xfrm>
              <a:off x="7696200" y="2514600"/>
              <a:ext cx="389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Arial" charset="0"/>
                </a:rPr>
                <a:t>or</a:t>
              </a:r>
            </a:p>
          </p:txBody>
        </p:sp>
        <p:grpSp>
          <p:nvGrpSpPr>
            <p:cNvPr id="33" name="Group 52"/>
            <p:cNvGrpSpPr>
              <a:grpSpLocks/>
            </p:cNvGrpSpPr>
            <p:nvPr/>
          </p:nvGrpSpPr>
          <p:grpSpPr bwMode="auto">
            <a:xfrm>
              <a:off x="5943600" y="1828800"/>
              <a:ext cx="2590800" cy="369332"/>
              <a:chOff x="6019800" y="3200400"/>
              <a:chExt cx="2590800" cy="369332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6019800" y="3427413"/>
                <a:ext cx="259080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23"/>
              <p:cNvSpPr txBox="1">
                <a:spLocks noChangeArrowheads="1"/>
              </p:cNvSpPr>
              <p:nvPr/>
            </p:nvSpPr>
            <p:spPr bwMode="auto">
              <a:xfrm>
                <a:off x="6453791" y="3200400"/>
                <a:ext cx="1775809" cy="3693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latin typeface="Arial" charset="0"/>
                  </a:rPr>
                  <a:t>Open Interface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8617670" y="5174717"/>
            <a:ext cx="3498130" cy="1150542"/>
            <a:chOff x="7855670" y="5174717"/>
            <a:chExt cx="3498130" cy="1150542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9067800" y="5174717"/>
              <a:ext cx="2286000" cy="838456"/>
            </a:xfrm>
            <a:prstGeom prst="roundRect">
              <a:avLst/>
            </a:prstGeom>
            <a:solidFill>
              <a:srgbClr val="00009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/>
                <a:t>Microprocessor</a:t>
              </a:r>
              <a:endParaRPr lang="en-US" sz="180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8" b="96623" l="4000" r="97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55670" y="5282070"/>
              <a:ext cx="1212130" cy="1043189"/>
            </a:xfrm>
            <a:prstGeom prst="rect">
              <a:avLst/>
            </a:prstGeom>
          </p:spPr>
        </p:pic>
      </p:grpSp>
      <p:cxnSp>
        <p:nvCxnSpPr>
          <p:cNvPr id="39" name="Straight Arrow Connector 38"/>
          <p:cNvCxnSpPr/>
          <p:nvPr/>
        </p:nvCxnSpPr>
        <p:spPr>
          <a:xfrm flipV="1">
            <a:off x="5769504" y="4084007"/>
            <a:ext cx="1653122" cy="1094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  <a:effectLst>
            <a:outerShdw blurRad="50800" dist="38100" dir="82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0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8847098" y="5174717"/>
            <a:ext cx="3268702" cy="1435586"/>
            <a:chOff x="8847098" y="5174717"/>
            <a:chExt cx="3268702" cy="14355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364" b="90000" l="5911" r="89936">
                          <a14:foregroundMark x1="22684" y1="33455" x2="22684" y2="33455"/>
                          <a14:foregroundMark x1="27796" y1="35455" x2="27796" y2="35455"/>
                          <a14:foregroundMark x1="33227" y1="37091" x2="33227" y2="37091"/>
                          <a14:foregroundMark x1="39457" y1="37636" x2="39457" y2="37636"/>
                          <a14:foregroundMark x1="44569" y1="39273" x2="44569" y2="39273"/>
                          <a14:foregroundMark x1="49201" y1="39273" x2="49201" y2="39273"/>
                          <a14:foregroundMark x1="54633" y1="39273" x2="54633" y2="39273"/>
                          <a14:foregroundMark x1="59105" y1="40000" x2="59105" y2="40000"/>
                          <a14:foregroundMark x1="57029" y1="37636" x2="57029" y2="37636"/>
                          <a14:foregroundMark x1="61821" y1="39091" x2="61821" y2="39091"/>
                          <a14:foregroundMark x1="24601" y1="65273" x2="24601" y2="65273"/>
                          <a14:foregroundMark x1="27316" y1="61455" x2="27316" y2="61455"/>
                          <a14:foregroundMark x1="20767" y1="61091" x2="20767" y2="61091"/>
                          <a14:foregroundMark x1="32428" y1="63636" x2="32428" y2="63636"/>
                          <a14:foregroundMark x1="35942" y1="64364" x2="35942" y2="64364"/>
                          <a14:foregroundMark x1="39617" y1="64364" x2="39617" y2="64364"/>
                          <a14:foregroundMark x1="45687" y1="64182" x2="45687" y2="64182"/>
                          <a14:foregroundMark x1="49521" y1="63636" x2="49521" y2="63636"/>
                          <a14:foregroundMark x1="52556" y1="64000" x2="52556" y2="64000"/>
                          <a14:foregroundMark x1="56070" y1="62909" x2="56070" y2="62909"/>
                          <a14:foregroundMark x1="59265" y1="62909" x2="59265" y2="62909"/>
                          <a14:foregroundMark x1="65176" y1="62909" x2="65176" y2="62909"/>
                          <a14:foregroundMark x1="36422" y1="71091" x2="36422" y2="71091"/>
                          <a14:foregroundMark x1="48083" y1="72545" x2="48083" y2="72545"/>
                          <a14:foregroundMark x1="41693" y1="63273" x2="41693" y2="63273"/>
                          <a14:foregroundMark x1="46805" y1="70182" x2="46805" y2="70182"/>
                          <a14:foregroundMark x1="49361" y1="72909" x2="49361" y2="72909"/>
                          <a14:foregroundMark x1="48562" y1="69273" x2="48562" y2="69273"/>
                          <a14:foregroundMark x1="30351" y1="61273" x2="30351" y2="61273"/>
                          <a14:backgroundMark x1="49840" y1="71091" x2="49840" y2="710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47098" y="5600655"/>
              <a:ext cx="1149163" cy="1009648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4" name="Rounded Rectangle 33"/>
            <p:cNvSpPr/>
            <p:nvPr/>
          </p:nvSpPr>
          <p:spPr bwMode="auto">
            <a:xfrm>
              <a:off x="9829800" y="5174717"/>
              <a:ext cx="2286000" cy="838456"/>
            </a:xfrm>
            <a:prstGeom prst="roundRect">
              <a:avLst/>
            </a:prstGeom>
            <a:solidFill>
              <a:srgbClr val="00009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/>
                <a:t>Switch Chips</a:t>
              </a:r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46818"/>
            <a:ext cx="13167360" cy="1371600"/>
          </a:xfrm>
        </p:spPr>
        <p:txBody>
          <a:bodyPr/>
          <a:lstStyle/>
          <a:p>
            <a:r>
              <a:rPr lang="en-US" dirty="0"/>
              <a:t>Networking Industry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17" b="92292" l="10000" r="90000">
                        <a14:foregroundMark x1="24500" y1="91250" x2="30567" y2="92292"/>
                        <a14:foregroundMark x1="30567" y1="92292" x2="39500" y2="90625"/>
                        <a14:foregroundMark x1="26967" y1="9208" x2="33267" y2="9625"/>
                        <a14:foregroundMark x1="33267" y1="9625" x2="39400" y2="9417"/>
                        <a14:foregroundMark x1="39400" y1="9417" x2="44467" y2="9833"/>
                        <a14:foregroundMark x1="51533" y1="90208" x2="59967" y2="88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669" y="2353601"/>
            <a:ext cx="8103303" cy="486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2172269" y="4255662"/>
            <a:ext cx="3048000" cy="115824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Operating System</a:t>
            </a:r>
            <a:endParaRPr lang="en-US" sz="180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2172269" y="5505342"/>
            <a:ext cx="3048000" cy="100584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/>
              <a:t>Hardware</a:t>
            </a:r>
            <a:endParaRPr lang="en-US" sz="1800"/>
          </a:p>
        </p:txBody>
      </p:sp>
      <p:sp>
        <p:nvSpPr>
          <p:cNvPr id="7" name="Rounded Rectangle 6"/>
          <p:cNvSpPr/>
          <p:nvPr/>
        </p:nvSpPr>
        <p:spPr bwMode="auto">
          <a:xfrm>
            <a:off x="2172269" y="3249822"/>
            <a:ext cx="3048000" cy="88392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/>
              <a:t>Features</a:t>
            </a:r>
            <a:endParaRPr lang="en-US" sz="1800"/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9067800" y="2355714"/>
            <a:ext cx="3657600" cy="685800"/>
            <a:chOff x="5334000" y="1371600"/>
            <a:chExt cx="3657600" cy="6858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8382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8077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772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467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7162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6858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6553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6248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5943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638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5334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</p:grp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9677400" y="4652826"/>
            <a:ext cx="2590800" cy="369332"/>
            <a:chOff x="6019800" y="3200400"/>
            <a:chExt cx="2590800" cy="369219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6019800" y="3427343"/>
              <a:ext cx="2590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774845" cy="3692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Arial" charset="0"/>
                </a:rPr>
                <a:t>Open Interface</a:t>
              </a:r>
            </a:p>
          </p:txBody>
        </p:sp>
      </p:grpSp>
      <p:grpSp>
        <p:nvGrpSpPr>
          <p:cNvPr id="30" name="Group 52"/>
          <p:cNvGrpSpPr>
            <a:grpSpLocks/>
          </p:cNvGrpSpPr>
          <p:nvPr/>
        </p:nvGrpSpPr>
        <p:grpSpPr bwMode="auto">
          <a:xfrm>
            <a:off x="9677400" y="3249822"/>
            <a:ext cx="2590800" cy="369332"/>
            <a:chOff x="6019800" y="3200400"/>
            <a:chExt cx="2590800" cy="369332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6019800" y="3427413"/>
              <a:ext cx="25908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775809" cy="3693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Arial" charset="0"/>
                </a:rPr>
                <a:t>Open Interface</a:t>
              </a:r>
            </a:p>
          </p:txBody>
        </p:sp>
      </p:grpSp>
      <p:cxnSp>
        <p:nvCxnSpPr>
          <p:cNvPr id="36" name="Straight Arrow Connector 35"/>
          <p:cNvCxnSpPr/>
          <p:nvPr/>
        </p:nvCxnSpPr>
        <p:spPr>
          <a:xfrm flipV="1">
            <a:off x="6262164" y="4084007"/>
            <a:ext cx="1653122" cy="1094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  <a:effectLst>
            <a:outerShdw blurRad="50800" dist="38100" dir="82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8822781" y="3675855"/>
            <a:ext cx="3842838" cy="838200"/>
            <a:chOff x="8822781" y="3675855"/>
            <a:chExt cx="3842838" cy="8382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8822781" y="3675855"/>
              <a:ext cx="1709238" cy="838200"/>
            </a:xfrm>
            <a:prstGeom prst="roundRect">
              <a:avLst/>
            </a:prstGeom>
            <a:gradFill>
              <a:gsLst>
                <a:gs pos="0">
                  <a:srgbClr val="008000"/>
                </a:gs>
                <a:gs pos="100000">
                  <a:srgbClr val="00C362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</a:rPr>
                <a:t>Control </a:t>
              </a:r>
              <a:br>
                <a:rPr lang="en-US" sz="2400" dirty="0">
                  <a:solidFill>
                    <a:srgbClr val="FFFFFF"/>
                  </a:solidFill>
                </a:rPr>
              </a:br>
              <a:r>
                <a:rPr lang="en-US" sz="2400" dirty="0">
                  <a:solidFill>
                    <a:srgbClr val="FFFFFF"/>
                  </a:solidFill>
                </a:rPr>
                <a:t>Plane  1</a:t>
              </a: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10956381" y="3675855"/>
              <a:ext cx="1709238" cy="83820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</a:rPr>
                <a:t>Control </a:t>
              </a:r>
              <a:br>
                <a:rPr lang="en-US" sz="2400" dirty="0">
                  <a:solidFill>
                    <a:schemeClr val="bg1"/>
                  </a:solidFill>
                </a:rPr>
              </a:br>
              <a:r>
                <a:rPr lang="en-US" sz="2400" dirty="0">
                  <a:solidFill>
                    <a:schemeClr val="bg1"/>
                  </a:solidFill>
                </a:rPr>
                <a:t>Plane  2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048260" y="3660216"/>
            <a:ext cx="6519989" cy="838200"/>
            <a:chOff x="8048260" y="3714642"/>
            <a:chExt cx="6519989" cy="838200"/>
          </a:xfrm>
        </p:grpSpPr>
        <p:sp>
          <p:nvSpPr>
            <p:cNvPr id="45" name="Rounded Rectangle 44"/>
            <p:cNvSpPr/>
            <p:nvPr/>
          </p:nvSpPr>
          <p:spPr bwMode="auto">
            <a:xfrm>
              <a:off x="8048260" y="3714642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008000"/>
                </a:gs>
                <a:gs pos="100000">
                  <a:srgbClr val="00C362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</a:rPr>
                <a:t>NOX</a:t>
              </a: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8728047" y="3714642"/>
              <a:ext cx="1043592" cy="838200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</a:rPr>
                <a:t>Beacon</a:t>
              </a: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9689426" y="3714642"/>
              <a:ext cx="762000" cy="83820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</a:rPr>
                <a:t>ONIX</a:t>
              </a: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10369213" y="3714642"/>
              <a:ext cx="762000" cy="83820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</a:rPr>
                <a:t>POX</a:t>
              </a:r>
            </a:p>
          </p:txBody>
        </p:sp>
        <p:sp>
          <p:nvSpPr>
            <p:cNvPr id="49" name="Rounded Rectangle 48"/>
            <p:cNvSpPr/>
            <p:nvPr/>
          </p:nvSpPr>
          <p:spPr bwMode="auto">
            <a:xfrm>
              <a:off x="11049000" y="3714642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FF00FF"/>
                </a:gs>
                <a:gs pos="100000">
                  <a:srgbClr val="FF99C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</a:rPr>
                <a:t>ONOS</a:t>
              </a:r>
            </a:p>
          </p:txBody>
        </p:sp>
        <p:sp>
          <p:nvSpPr>
            <p:cNvPr id="50" name="Rounded Rectangle 49"/>
            <p:cNvSpPr/>
            <p:nvPr/>
          </p:nvSpPr>
          <p:spPr bwMode="auto">
            <a:xfrm>
              <a:off x="11728787" y="3714642"/>
              <a:ext cx="762000" cy="838200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</a:rPr>
                <a:t>Flood</a:t>
              </a:r>
              <a:br>
                <a:rPr lang="en-US" sz="1600" dirty="0">
                  <a:solidFill>
                    <a:srgbClr val="FFFFFF"/>
                  </a:solidFill>
                </a:rPr>
              </a:br>
              <a:r>
                <a:rPr lang="en-US" sz="1600" dirty="0">
                  <a:solidFill>
                    <a:srgbClr val="FFFFFF"/>
                  </a:solidFill>
                </a:rPr>
                <a:t>light</a:t>
              </a:r>
            </a:p>
          </p:txBody>
        </p:sp>
        <p:sp>
          <p:nvSpPr>
            <p:cNvPr id="51" name="Rounded Rectangle 50"/>
            <p:cNvSpPr/>
            <p:nvPr/>
          </p:nvSpPr>
          <p:spPr bwMode="auto">
            <a:xfrm>
              <a:off x="12408574" y="3714642"/>
              <a:ext cx="862926" cy="838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>
                  <a:solidFill>
                    <a:srgbClr val="FFFFFF"/>
                  </a:solidFill>
                </a:rPr>
                <a:t>Trema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 bwMode="auto">
            <a:xfrm>
              <a:off x="13164561" y="3714642"/>
              <a:ext cx="762000" cy="8382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</a:rPr>
                <a:t>ODL</a:t>
              </a: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13806249" y="3714642"/>
              <a:ext cx="762000" cy="8382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>
                  <a:solidFill>
                    <a:srgbClr val="FFFFFF"/>
                  </a:solidFill>
                </a:rPr>
                <a:t>Ryu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24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1"/>
          <p:cNvSpPr>
            <a:spLocks noGrp="1"/>
          </p:cNvSpPr>
          <p:nvPr>
            <p:ph type="title"/>
          </p:nvPr>
        </p:nvSpPr>
        <p:spPr>
          <a:xfrm>
            <a:off x="731520" y="-184785"/>
            <a:ext cx="13167360" cy="1371601"/>
          </a:xfrm>
        </p:spPr>
        <p:txBody>
          <a:bodyPr/>
          <a:lstStyle/>
          <a:p>
            <a:pPr eaLnBrk="1" hangingPunct="1"/>
            <a:r>
              <a:rPr lang="en-US" sz="5700" dirty="0">
                <a:latin typeface="Calibri" charset="0"/>
              </a:rPr>
              <a:t>Network Function Virtualization (NFV)</a:t>
            </a:r>
          </a:p>
        </p:txBody>
      </p:sp>
      <p:cxnSp>
        <p:nvCxnSpPr>
          <p:cNvPr id="44" name="Straight Connector 43"/>
          <p:cNvCxnSpPr>
            <a:stCxn id="34" idx="0"/>
          </p:cNvCxnSpPr>
          <p:nvPr/>
        </p:nvCxnSpPr>
        <p:spPr bwMode="auto">
          <a:xfrm flipV="1">
            <a:off x="2993391" y="5324049"/>
            <a:ext cx="2721650" cy="174767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>
            <a:off x="6423662" y="5465657"/>
            <a:ext cx="1770379" cy="88582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V="1">
            <a:off x="6563361" y="6951557"/>
            <a:ext cx="2057400" cy="89154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2800126" y="7204153"/>
            <a:ext cx="2505936" cy="63894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9215121" y="6058113"/>
            <a:ext cx="1917701" cy="59626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075181" y="672105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5003801" y="7324937"/>
            <a:ext cx="1836421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7703821" y="63190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66" name="Straight Connector 65"/>
          <p:cNvCxnSpPr>
            <a:endCxn id="62" idx="3"/>
          </p:cNvCxnSpPr>
          <p:nvPr/>
        </p:nvCxnSpPr>
        <p:spPr bwMode="auto">
          <a:xfrm flipH="1" flipV="1">
            <a:off x="4463403" y="4261828"/>
            <a:ext cx="918209" cy="106222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endCxn id="63" idx="3"/>
          </p:cNvCxnSpPr>
          <p:nvPr/>
        </p:nvCxnSpPr>
        <p:spPr bwMode="auto">
          <a:xfrm flipV="1">
            <a:off x="6162360" y="4261828"/>
            <a:ext cx="1173597" cy="88102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 bwMode="auto">
          <a:xfrm flipH="1" flipV="1">
            <a:off x="10128339" y="4080965"/>
            <a:ext cx="1145452" cy="150954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4798061" y="500274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10355581" y="54046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71" name="Straight Connector 70"/>
          <p:cNvCxnSpPr>
            <a:endCxn id="62" idx="0"/>
          </p:cNvCxnSpPr>
          <p:nvPr/>
        </p:nvCxnSpPr>
        <p:spPr bwMode="auto">
          <a:xfrm flipH="1">
            <a:off x="4463403" y="2592246"/>
            <a:ext cx="3478964" cy="1216338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63" idx="0"/>
          </p:cNvCxnSpPr>
          <p:nvPr/>
        </p:nvCxnSpPr>
        <p:spPr bwMode="auto">
          <a:xfrm flipH="1">
            <a:off x="7335957" y="2592246"/>
            <a:ext cx="1001966" cy="1216338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 bwMode="auto">
          <a:xfrm>
            <a:off x="8847983" y="2717173"/>
            <a:ext cx="1360528" cy="97859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AutoShape 7"/>
          <p:cNvSpPr>
            <a:spLocks noChangeArrowheads="1"/>
          </p:cNvSpPr>
          <p:nvPr/>
        </p:nvSpPr>
        <p:spPr bwMode="auto">
          <a:xfrm>
            <a:off x="3545193" y="3457918"/>
            <a:ext cx="1836419" cy="803910"/>
          </a:xfrm>
          <a:prstGeom prst="can">
            <a:avLst>
              <a:gd name="adj" fmla="val 43620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r>
              <a:rPr lang="en-US" sz="2400" dirty="0" err="1">
                <a:solidFill>
                  <a:schemeClr val="bg1"/>
                </a:solidFill>
                <a:ea typeface="+mn-ea"/>
                <a:cs typeface="+mn-cs"/>
              </a:rPr>
              <a:t>Middle</a:t>
            </a:r>
            <a:r>
              <a:rPr lang="en-US" sz="2400" dirty="0" err="1">
                <a:solidFill>
                  <a:schemeClr val="bg1"/>
                </a:solidFill>
              </a:rPr>
              <a:t>box</a:t>
            </a: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63" name="AutoShape 7"/>
          <p:cNvSpPr>
            <a:spLocks noChangeArrowheads="1"/>
          </p:cNvSpPr>
          <p:nvPr/>
        </p:nvSpPr>
        <p:spPr bwMode="auto">
          <a:xfrm>
            <a:off x="6417747" y="3457918"/>
            <a:ext cx="1836419" cy="803910"/>
          </a:xfrm>
          <a:prstGeom prst="can">
            <a:avLst>
              <a:gd name="adj" fmla="val 43620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r>
              <a:rPr lang="en-US" sz="2400" dirty="0" err="1">
                <a:solidFill>
                  <a:schemeClr val="bg1"/>
                </a:solidFill>
                <a:ea typeface="+mn-ea"/>
                <a:cs typeface="+mn-cs"/>
              </a:rPr>
              <a:t>Middle</a:t>
            </a:r>
            <a:r>
              <a:rPr lang="en-US" sz="2400" dirty="0" err="1">
                <a:solidFill>
                  <a:schemeClr val="bg1"/>
                </a:solidFill>
              </a:rPr>
              <a:t>box</a:t>
            </a: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>
            <a:off x="9290301" y="3457918"/>
            <a:ext cx="1836419" cy="803910"/>
          </a:xfrm>
          <a:prstGeom prst="can">
            <a:avLst>
              <a:gd name="adj" fmla="val 43620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r>
              <a:rPr lang="en-US" sz="2400" dirty="0" err="1">
                <a:solidFill>
                  <a:schemeClr val="bg1"/>
                </a:solidFill>
                <a:ea typeface="+mn-ea"/>
                <a:cs typeface="+mn-cs"/>
              </a:rPr>
              <a:t>Middle</a:t>
            </a:r>
            <a:r>
              <a:rPr lang="en-US" sz="2400" dirty="0" err="1">
                <a:solidFill>
                  <a:schemeClr val="bg1"/>
                </a:solidFill>
              </a:rPr>
              <a:t>box</a:t>
            </a: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69" name="AutoShape 7"/>
          <p:cNvSpPr>
            <a:spLocks noChangeArrowheads="1"/>
          </p:cNvSpPr>
          <p:nvPr/>
        </p:nvSpPr>
        <p:spPr bwMode="auto">
          <a:xfrm>
            <a:off x="7552809" y="2073598"/>
            <a:ext cx="1836419" cy="803910"/>
          </a:xfrm>
          <a:prstGeom prst="can">
            <a:avLst>
              <a:gd name="adj" fmla="val 43620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2400" dirty="0" err="1">
                <a:solidFill>
                  <a:schemeClr val="bg1"/>
                </a:solidFill>
                <a:ea typeface="+mn-ea"/>
                <a:cs typeface="+mn-cs"/>
              </a:rPr>
              <a:t>Middlebox</a:t>
            </a: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9215121" y="1665700"/>
            <a:ext cx="1475324" cy="499710"/>
          </a:xfrm>
          <a:prstGeom prst="straightConnector1">
            <a:avLst/>
          </a:prstGeom>
          <a:ln w="38100" cmpd="sng"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648809" y="1405016"/>
            <a:ext cx="2028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Public Internet</a:t>
            </a:r>
          </a:p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CFC085-F0E8-9449-AD6A-AFCEEC28EB92}"/>
              </a:ext>
            </a:extLst>
          </p:cNvPr>
          <p:cNvSpPr txBox="1"/>
          <p:nvPr/>
        </p:nvSpPr>
        <p:spPr>
          <a:xfrm>
            <a:off x="11592437" y="2763346"/>
            <a:ext cx="26173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Firewalls</a:t>
            </a:r>
          </a:p>
          <a:p>
            <a:r>
              <a:rPr lang="en-US" sz="2000" dirty="0"/>
              <a:t>Load-balancing</a:t>
            </a:r>
          </a:p>
          <a:p>
            <a:r>
              <a:rPr lang="en-US" sz="2000" dirty="0"/>
              <a:t>NAT</a:t>
            </a:r>
          </a:p>
          <a:p>
            <a:r>
              <a:rPr lang="en-US" sz="2000" dirty="0"/>
              <a:t>Boundary routers</a:t>
            </a:r>
          </a:p>
          <a:p>
            <a:r>
              <a:rPr lang="en-US" sz="2000" dirty="0"/>
              <a:t>Deep Packet Inspection</a:t>
            </a:r>
          </a:p>
          <a:p>
            <a:r>
              <a:rPr lang="en-US" sz="2000" dirty="0"/>
              <a:t>DDoS Mitigation</a:t>
            </a:r>
          </a:p>
        </p:txBody>
      </p:sp>
    </p:spTree>
    <p:extLst>
      <p:ext uri="{BB962C8B-B14F-4D97-AF65-F5344CB8AC3E}">
        <p14:creationId xmlns:p14="http://schemas.microsoft.com/office/powerpoint/2010/main" val="13952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1"/>
          <p:cNvSpPr>
            <a:spLocks noGrp="1"/>
          </p:cNvSpPr>
          <p:nvPr>
            <p:ph type="title"/>
          </p:nvPr>
        </p:nvSpPr>
        <p:spPr>
          <a:xfrm>
            <a:off x="731520" y="-184785"/>
            <a:ext cx="13167360" cy="1371601"/>
          </a:xfrm>
        </p:spPr>
        <p:txBody>
          <a:bodyPr/>
          <a:lstStyle/>
          <a:p>
            <a:pPr eaLnBrk="1" hangingPunct="1"/>
            <a:r>
              <a:rPr lang="en-US" sz="5700" dirty="0">
                <a:latin typeface="Calibri" charset="0"/>
              </a:rPr>
              <a:t>Network Function Virtualization (NFV)</a:t>
            </a:r>
          </a:p>
        </p:txBody>
      </p:sp>
      <p:cxnSp>
        <p:nvCxnSpPr>
          <p:cNvPr id="44" name="Straight Connector 43"/>
          <p:cNvCxnSpPr>
            <a:stCxn id="34" idx="0"/>
          </p:cNvCxnSpPr>
          <p:nvPr/>
        </p:nvCxnSpPr>
        <p:spPr bwMode="auto">
          <a:xfrm flipV="1">
            <a:off x="2993391" y="5324049"/>
            <a:ext cx="2721650" cy="174767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>
            <a:off x="6423662" y="5465657"/>
            <a:ext cx="1770379" cy="88582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V="1">
            <a:off x="6563361" y="6951557"/>
            <a:ext cx="2057400" cy="89154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2800126" y="7204153"/>
            <a:ext cx="2505936" cy="63894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9215121" y="6058113"/>
            <a:ext cx="1917701" cy="59626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075181" y="672105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5003801" y="7324937"/>
            <a:ext cx="1836421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7703821" y="63190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10355581" y="54046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71" name="Straight Connector 70"/>
          <p:cNvCxnSpPr/>
          <p:nvPr/>
        </p:nvCxnSpPr>
        <p:spPr bwMode="auto">
          <a:xfrm flipH="1" flipV="1">
            <a:off x="3450551" y="2546251"/>
            <a:ext cx="4491816" cy="4599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 bwMode="auto">
          <a:xfrm flipH="1">
            <a:off x="5902125" y="2592246"/>
            <a:ext cx="2435798" cy="2550603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AutoShape 7"/>
          <p:cNvSpPr>
            <a:spLocks noChangeArrowheads="1"/>
          </p:cNvSpPr>
          <p:nvPr/>
        </p:nvSpPr>
        <p:spPr bwMode="auto">
          <a:xfrm>
            <a:off x="7552809" y="2073598"/>
            <a:ext cx="1836419" cy="803910"/>
          </a:xfrm>
          <a:prstGeom prst="can">
            <a:avLst>
              <a:gd name="adj" fmla="val 43620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2400" dirty="0" err="1">
                <a:solidFill>
                  <a:schemeClr val="bg1"/>
                </a:solidFill>
                <a:ea typeface="+mn-ea"/>
                <a:cs typeface="+mn-cs"/>
              </a:rPr>
              <a:t>Middlebox</a:t>
            </a: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9215121" y="1665700"/>
            <a:ext cx="1475324" cy="499710"/>
          </a:xfrm>
          <a:prstGeom prst="straightConnector1">
            <a:avLst/>
          </a:prstGeom>
          <a:ln w="38100" cmpd="sng"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648809" y="1405016"/>
            <a:ext cx="2028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Public Internet</a:t>
            </a:r>
          </a:p>
          <a:p>
            <a:endParaRPr lang="en-US" sz="2400" dirty="0"/>
          </a:p>
        </p:txBody>
      </p:sp>
      <p:pic>
        <p:nvPicPr>
          <p:cNvPr id="26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0465" y="1829999"/>
            <a:ext cx="1828800" cy="135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1751" y="1829999"/>
            <a:ext cx="1828800" cy="135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3037" y="1829999"/>
            <a:ext cx="1828800" cy="135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323" y="1829999"/>
            <a:ext cx="1828800" cy="135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39084" y="2070384"/>
            <a:ext cx="2514079" cy="812417"/>
            <a:chOff x="1039084" y="2070384"/>
            <a:chExt cx="2514079" cy="812417"/>
          </a:xfrm>
        </p:grpSpPr>
        <p:sp>
          <p:nvSpPr>
            <p:cNvPr id="2" name="Rounded Rectangle 1"/>
            <p:cNvSpPr/>
            <p:nvPr/>
          </p:nvSpPr>
          <p:spPr>
            <a:xfrm>
              <a:off x="1039084" y="2073598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VM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039084" y="2546251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VM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996748" y="2070384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VM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1996748" y="2551544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VM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2862431" y="2074305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VM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854461" y="2551544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VM</a:t>
              </a:r>
            </a:p>
          </p:txBody>
        </p:sp>
      </p:grpSp>
      <p:sp>
        <p:nvSpPr>
          <p:cNvPr id="42" name="AutoShape 7"/>
          <p:cNvSpPr>
            <a:spLocks noChangeArrowheads="1"/>
          </p:cNvSpPr>
          <p:nvPr/>
        </p:nvSpPr>
        <p:spPr bwMode="auto">
          <a:xfrm>
            <a:off x="7552809" y="2078891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4798061" y="500274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DD8448-256A-D84C-BD3C-D57B3E2E4312}"/>
              </a:ext>
            </a:extLst>
          </p:cNvPr>
          <p:cNvSpPr txBox="1"/>
          <p:nvPr/>
        </p:nvSpPr>
        <p:spPr>
          <a:xfrm>
            <a:off x="1471945" y="3099307"/>
            <a:ext cx="26173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Firewalls</a:t>
            </a:r>
          </a:p>
          <a:p>
            <a:r>
              <a:rPr lang="en-US" sz="2000" dirty="0"/>
              <a:t>Load-balancing</a:t>
            </a:r>
          </a:p>
          <a:p>
            <a:r>
              <a:rPr lang="en-US" sz="2000" dirty="0"/>
              <a:t>NAT</a:t>
            </a:r>
          </a:p>
          <a:p>
            <a:r>
              <a:rPr lang="en-US" sz="2000" dirty="0"/>
              <a:t>Boundary routers</a:t>
            </a:r>
          </a:p>
          <a:p>
            <a:r>
              <a:rPr lang="en-US" sz="2000" dirty="0"/>
              <a:t>Deep Packet Inspection</a:t>
            </a:r>
          </a:p>
          <a:p>
            <a:r>
              <a:rPr lang="en-US" sz="2000" dirty="0"/>
              <a:t>DDoS Mitigation</a:t>
            </a:r>
          </a:p>
        </p:txBody>
      </p:sp>
    </p:spTree>
    <p:extLst>
      <p:ext uri="{BB962C8B-B14F-4D97-AF65-F5344CB8AC3E}">
        <p14:creationId xmlns:p14="http://schemas.microsoft.com/office/powerpoint/2010/main" val="2756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r-9501-clark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50863"/>
          <a:stretch/>
        </p:blipFill>
        <p:spPr>
          <a:xfrm rot="332352">
            <a:off x="2701161" y="2816467"/>
            <a:ext cx="11273668" cy="6134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859465"/>
            <a:ext cx="1936956" cy="269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48852" y="719959"/>
            <a:ext cx="432882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David D. Clark</a:t>
            </a:r>
          </a:p>
          <a:p>
            <a:r>
              <a:rPr lang="en-US" sz="2400" dirty="0"/>
              <a:t>Chief Protocol Architect, Internet</a:t>
            </a:r>
          </a:p>
          <a:p>
            <a:r>
              <a:rPr lang="en-US" sz="2400" dirty="0"/>
              <a:t>1981 - 1989</a:t>
            </a:r>
          </a:p>
        </p:txBody>
      </p:sp>
      <p:pic>
        <p:nvPicPr>
          <p:cNvPr id="8" name="Picture 7" descr="ccr-9501-clark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3" t="27986" r="48452" b="69260"/>
          <a:stretch/>
        </p:blipFill>
        <p:spPr>
          <a:xfrm rot="332352">
            <a:off x="7134728" y="5818886"/>
            <a:ext cx="1294743" cy="401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13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07922" y="2556512"/>
            <a:ext cx="13460361" cy="1764030"/>
          </a:xfrm>
        </p:spPr>
        <p:txBody>
          <a:bodyPr>
            <a:normAutofit/>
          </a:bodyPr>
          <a:lstStyle/>
          <a:p>
            <a:r>
              <a:rPr lang="en-US" sz="5400" dirty="0"/>
              <a:t>With hindsight, Disaggregation, </a:t>
            </a:r>
            <a:br>
              <a:rPr lang="en-US" sz="5400" dirty="0"/>
            </a:br>
            <a:r>
              <a:rPr lang="en-US" sz="5400" dirty="0"/>
              <a:t>SDN and NFV were inevitable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Part of a bigger trend towards the owners and operators of  networks taking control of how they work</a:t>
            </a:r>
          </a:p>
        </p:txBody>
      </p:sp>
    </p:spTree>
    <p:extLst>
      <p:ext uri="{BB962C8B-B14F-4D97-AF65-F5344CB8AC3E}">
        <p14:creationId xmlns:p14="http://schemas.microsoft.com/office/powerpoint/2010/main" val="1468532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Inevitable because…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767966"/>
            <a:ext cx="13572653" cy="3732037"/>
          </a:xfrm>
        </p:spPr>
        <p:txBody>
          <a:bodyPr>
            <a:normAutofit/>
          </a:bodyPr>
          <a:lstStyle/>
          <a:p>
            <a:pPr marL="734712" indent="-734712">
              <a:buFont typeface="+mj-lt"/>
              <a:buAutoNum type="arabicPeriod"/>
            </a:pPr>
            <a:r>
              <a:rPr lang="en-US" sz="5100" dirty="0"/>
              <a:t>Rise of Linux.</a:t>
            </a:r>
          </a:p>
          <a:p>
            <a:pPr marL="734712" indent="-734712">
              <a:buFont typeface="+mj-lt"/>
              <a:buAutoNum type="arabicPeriod"/>
            </a:pPr>
            <a:r>
              <a:rPr lang="en-US" sz="5100" dirty="0"/>
              <a:t>Rise of </a:t>
            </a:r>
            <a:r>
              <a:rPr lang="en-US" sz="5100" dirty="0" err="1"/>
              <a:t>baremetal</a:t>
            </a:r>
            <a:r>
              <a:rPr lang="en-US" sz="5100" dirty="0"/>
              <a:t> servers and data centers.</a:t>
            </a:r>
          </a:p>
          <a:p>
            <a:pPr marL="734712" indent="-734712">
              <a:buFont typeface="+mj-lt"/>
              <a:buAutoNum type="arabicPeriod"/>
            </a:pPr>
            <a:r>
              <a:rPr lang="en-US" sz="5100" dirty="0"/>
              <a:t>SDN: Rise of merchant switching silicon.</a:t>
            </a:r>
          </a:p>
          <a:p>
            <a:pPr marL="734712" indent="-734712">
              <a:buFont typeface="+mj-lt"/>
              <a:buAutoNum type="arabicPeriod"/>
            </a:pPr>
            <a:r>
              <a:rPr lang="en-US" sz="5100" dirty="0"/>
              <a:t>NFV: Rise of computer virtualization.</a:t>
            </a:r>
          </a:p>
          <a:p>
            <a:pPr marL="0" indent="0">
              <a:buNone/>
            </a:pPr>
            <a:endParaRPr lang="en-US" sz="5100" dirty="0"/>
          </a:p>
          <a:p>
            <a:pPr marL="0" indent="0">
              <a:buNone/>
            </a:pPr>
            <a:endParaRPr lang="en-US" sz="5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6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06" y="194310"/>
            <a:ext cx="14282058" cy="159067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“The Future of Networking and the Past of Protocols” </a:t>
            </a:r>
            <a:br>
              <a:rPr lang="en-US" dirty="0"/>
            </a:br>
            <a:r>
              <a:rPr lang="en-US" sz="3600" dirty="0">
                <a:solidFill>
                  <a:srgbClr val="FFC000"/>
                </a:solidFill>
              </a:rPr>
              <a:t>Scott </a:t>
            </a:r>
            <a:r>
              <a:rPr lang="en-US" sz="3600" dirty="0" err="1">
                <a:solidFill>
                  <a:srgbClr val="FFC000"/>
                </a:solidFill>
              </a:rPr>
              <a:t>Shenker</a:t>
            </a:r>
            <a:r>
              <a:rPr lang="en-US" sz="3600" dirty="0">
                <a:solidFill>
                  <a:srgbClr val="FFC000"/>
                </a:solidFill>
              </a:rPr>
              <a:t> 2011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D687DF4-E76F-6948-BC92-3F4638E27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0" y="1942592"/>
            <a:ext cx="9131300" cy="5588000"/>
          </a:xfrm>
          <a:prstGeom prst="rect">
            <a:avLst/>
          </a:prstGeom>
          <a:effectLst>
            <a:outerShdw blurRad="50800" dist="38100" dir="8100000" algn="tr" rotWithShape="0">
              <a:schemeClr val="tx1">
                <a:alpha val="40000"/>
              </a:schemeClr>
            </a:outerShdw>
          </a:effectLst>
        </p:spPr>
      </p:pic>
      <p:sp>
        <p:nvSpPr>
          <p:cNvPr id="6" name="TextBox 5">
            <a:hlinkClick r:id="rId4"/>
            <a:extLst>
              <a:ext uri="{FF2B5EF4-FFF2-40B4-BE49-F238E27FC236}">
                <a16:creationId xmlns:a16="http://schemas.microsoft.com/office/drawing/2014/main" id="{3A5A7AA4-A702-DE44-A977-BBEC31A9DA5A}"/>
              </a:ext>
            </a:extLst>
          </p:cNvPr>
          <p:cNvSpPr txBox="1"/>
          <p:nvPr/>
        </p:nvSpPr>
        <p:spPr>
          <a:xfrm>
            <a:off x="2645664" y="7530592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B0F0"/>
                </a:solidFill>
              </a:rPr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184613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659A4-87F2-C645-9FF5-75802A0B7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 later this week….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C2E0D-8CE1-434E-BC42-44BE3E823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1" y="2245123"/>
            <a:ext cx="13629938" cy="5431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Wednesday</a:t>
            </a:r>
            <a:r>
              <a:rPr lang="en-US" sz="4000" dirty="0"/>
              <a:t>: Jeff Mogul (Google)  </a:t>
            </a:r>
            <a:br>
              <a:rPr lang="en-US" sz="4000" dirty="0"/>
            </a:br>
            <a:r>
              <a:rPr lang="en-US" sz="4000" dirty="0"/>
              <a:t>He will build on some of the things you will learn today.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b="1" dirty="0"/>
              <a:t>Friday</a:t>
            </a:r>
            <a:r>
              <a:rPr lang="en-US" sz="4000" dirty="0"/>
              <a:t>: (Nick) Network Virtualization.</a:t>
            </a:r>
          </a:p>
        </p:txBody>
      </p:sp>
    </p:spTree>
    <p:extLst>
      <p:ext uri="{BB962C8B-B14F-4D97-AF65-F5344CB8AC3E}">
        <p14:creationId xmlns:p14="http://schemas.microsoft.com/office/powerpoint/2010/main" val="633128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Architectural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291930"/>
            <a:ext cx="13167360" cy="54311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Dumb and simple</a:t>
            </a:r>
          </a:p>
          <a:p>
            <a:pPr marL="0" indent="0" algn="ctr">
              <a:buNone/>
            </a:pPr>
            <a:r>
              <a:rPr lang="en-US" dirty="0" err="1">
                <a:solidFill>
                  <a:srgbClr val="FFFF00"/>
                </a:solidFill>
                <a:latin typeface="Wingdings 3"/>
              </a:rPr>
              <a:t>i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Streamlined, fast, low-cost, easy to maintain, infrequent upgrades.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Reliable in-order delivery can be built on top, at the end-points.</a:t>
            </a:r>
          </a:p>
          <a:p>
            <a:pPr marL="0" indent="0" algn="ctr">
              <a:buNone/>
            </a:pPr>
            <a:r>
              <a:rPr lang="en-US" dirty="0" err="1">
                <a:solidFill>
                  <a:srgbClr val="FFFF00"/>
                </a:solidFill>
                <a:latin typeface="Wingdings 3"/>
              </a:rPr>
              <a:t>i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Intelligent end-points (computers).</a:t>
            </a:r>
          </a:p>
        </p:txBody>
      </p:sp>
      <p:sp>
        <p:nvSpPr>
          <p:cNvPr id="5" name="Oval 4"/>
          <p:cNvSpPr/>
          <p:nvPr/>
        </p:nvSpPr>
        <p:spPr>
          <a:xfrm>
            <a:off x="3306628" y="2275007"/>
            <a:ext cx="774402" cy="712419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/>
                <a:cs typeface="Arial Black"/>
              </a:rPr>
              <a:t>1</a:t>
            </a:r>
            <a:endParaRPr lang="en-US" sz="36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7" name="Oval 6"/>
          <p:cNvSpPr/>
          <p:nvPr/>
        </p:nvSpPr>
        <p:spPr>
          <a:xfrm>
            <a:off x="559880" y="5258874"/>
            <a:ext cx="774402" cy="712419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 Black"/>
                <a:cs typeface="Arial Black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995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Architectural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291930"/>
            <a:ext cx="13167360" cy="543115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Decentralized control</a:t>
            </a:r>
            <a:endParaRPr lang="en-US" dirty="0">
              <a:latin typeface="Wingdings 3"/>
            </a:endParaRPr>
          </a:p>
          <a:p>
            <a:pPr marL="0" indent="0" algn="ctr">
              <a:buNone/>
            </a:pPr>
            <a:r>
              <a:rPr lang="en-US" dirty="0" err="1">
                <a:solidFill>
                  <a:srgbClr val="FFFF00"/>
                </a:solidFill>
                <a:latin typeface="Wingdings 3"/>
              </a:rPr>
              <a:t>i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Rapid organic growth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44" name="Oval 1143"/>
          <p:cNvSpPr/>
          <p:nvPr/>
        </p:nvSpPr>
        <p:spPr>
          <a:xfrm>
            <a:off x="4484648" y="2202654"/>
            <a:ext cx="774402" cy="712419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 Black"/>
                <a:cs typeface="Arial Black"/>
              </a:rPr>
              <a:t>3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06F515-22F7-4143-BF01-5CC8BC825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153" y="4267200"/>
            <a:ext cx="6036094" cy="363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/>
              <a:t>The Internet was carefully designed …</a:t>
            </a:r>
          </a:p>
          <a:p>
            <a:r>
              <a:rPr lang="en-US" dirty="0"/>
              <a:t>To be simple and streamlined. </a:t>
            </a:r>
          </a:p>
          <a:p>
            <a:r>
              <a:rPr lang="en-US" dirty="0"/>
              <a:t>To have decentralized control: Lots of individually controlled pieces.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/>
              <a:t>Which led to …</a:t>
            </a:r>
          </a:p>
          <a:p>
            <a:r>
              <a:rPr lang="en-US" dirty="0"/>
              <a:t>Explosive organic growth of the Internet.</a:t>
            </a:r>
          </a:p>
          <a:p>
            <a:r>
              <a:rPr lang="en-US" dirty="0"/>
              <a:t>A great business for companies selling routers.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90755" y="2539699"/>
            <a:ext cx="4201050" cy="742374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simple and streamlined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1227" y="5583448"/>
            <a:ext cx="2934885" cy="742374"/>
          </a:xfrm>
          <a:prstGeom prst="rect">
            <a:avLst/>
          </a:prstGeom>
          <a:solidFill>
            <a:srgbClr val="000000"/>
          </a:solidFill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 great business</a:t>
            </a:r>
          </a:p>
        </p:txBody>
      </p:sp>
    </p:spTree>
    <p:extLst>
      <p:ext uri="{BB962C8B-B14F-4D97-AF65-F5344CB8AC3E}">
        <p14:creationId xmlns:p14="http://schemas.microsoft.com/office/powerpoint/2010/main" val="268489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/>
              <a:t>What public Internet routers do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F6B515-BEB7-5542-9CED-CA3111E54D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681" y="4572770"/>
            <a:ext cx="5511037" cy="330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6534F0-90BB-D24A-B4B3-0F119DD31C29}"/>
              </a:ext>
            </a:extLst>
          </p:cNvPr>
          <p:cNvSpPr txBox="1"/>
          <p:nvPr/>
        </p:nvSpPr>
        <p:spPr>
          <a:xfrm>
            <a:off x="6102849" y="7550268"/>
            <a:ext cx="28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Public Internet Router</a:t>
            </a:r>
          </a:p>
        </p:txBody>
      </p:sp>
    </p:spTree>
    <p:extLst>
      <p:ext uri="{BB962C8B-B14F-4D97-AF65-F5344CB8AC3E}">
        <p14:creationId xmlns:p14="http://schemas.microsoft.com/office/powerpoint/2010/main" val="1200825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Hardware </a:t>
            </a: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354039" y="2512071"/>
            <a:ext cx="8022760" cy="2387788"/>
            <a:chOff x="3354039" y="2512071"/>
            <a:chExt cx="8022760" cy="2387788"/>
          </a:xfrm>
        </p:grpSpPr>
        <p:sp>
          <p:nvSpPr>
            <p:cNvPr id="83" name="Can 82"/>
            <p:cNvSpPr/>
            <p:nvPr/>
          </p:nvSpPr>
          <p:spPr>
            <a:xfrm>
              <a:off x="3354039" y="2884388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Software 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4993202" y="2837669"/>
              <a:ext cx="2028187" cy="272648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699467" y="2837669"/>
              <a:ext cx="1460014" cy="596474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249601" y="3434143"/>
              <a:ext cx="1276355" cy="849107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n 37"/>
            <p:cNvSpPr/>
            <p:nvPr/>
          </p:nvSpPr>
          <p:spPr>
            <a:xfrm>
              <a:off x="7021389" y="2512071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Software </a:t>
              </a:r>
            </a:p>
          </p:txBody>
        </p:sp>
        <p:sp>
          <p:nvSpPr>
            <p:cNvPr id="40" name="Can 39"/>
            <p:cNvSpPr/>
            <p:nvPr/>
          </p:nvSpPr>
          <p:spPr>
            <a:xfrm>
              <a:off x="9698721" y="3367305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Software </a:t>
              </a:r>
            </a:p>
          </p:txBody>
        </p:sp>
        <p:sp>
          <p:nvSpPr>
            <p:cNvPr id="36" name="Can 35"/>
            <p:cNvSpPr/>
            <p:nvPr/>
          </p:nvSpPr>
          <p:spPr>
            <a:xfrm>
              <a:off x="5511015" y="4050752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Software 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7204034" y="3925328"/>
              <a:ext cx="2494687" cy="389541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106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2815" y="1218653"/>
            <a:ext cx="13167360" cy="65080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latin typeface="Courier" pitchFamily="2" charset="0"/>
              </a:rPr>
              <a:t>function </a:t>
            </a:r>
            <a:r>
              <a:rPr lang="en-US" sz="2800" dirty="0" err="1">
                <a:latin typeface="Courier" pitchFamily="2" charset="0"/>
              </a:rPr>
              <a:t>Dijkstra</a:t>
            </a:r>
            <a:r>
              <a:rPr lang="en-US" sz="2800" dirty="0">
                <a:latin typeface="Courier" pitchFamily="2" charset="0"/>
              </a:rPr>
              <a:t>(Graph, source):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for each vertex v in Graph:                                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	</a:t>
            </a:r>
            <a:r>
              <a:rPr lang="en-US" sz="1600" dirty="0" err="1">
                <a:latin typeface="Courier" pitchFamily="2" charset="0"/>
              </a:rPr>
              <a:t>dist</a:t>
            </a:r>
            <a:r>
              <a:rPr lang="en-US" sz="1600" dirty="0">
                <a:latin typeface="Courier" pitchFamily="2" charset="0"/>
              </a:rPr>
              <a:t>[v]  := infinity ; 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	previous[v]  := undefined;</a:t>
            </a:r>
          </a:p>
          <a:p>
            <a:pPr marL="0" indent="0">
              <a:buNone/>
            </a:pPr>
            <a:r>
              <a:rPr lang="en-US" sz="1600" dirty="0" err="1">
                <a:latin typeface="Courier" pitchFamily="2" charset="0"/>
              </a:rPr>
              <a:t>dist</a:t>
            </a:r>
            <a:r>
              <a:rPr lang="en-US" sz="1600" dirty="0">
                <a:latin typeface="Courier" pitchFamily="2" charset="0"/>
              </a:rPr>
              <a:t>[source]  := 0 ;                                        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Q := the set of all nodes in Graph ;                       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while Q is not empty:                 // The main loop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u := vertex in Q with smallest distance in </a:t>
            </a:r>
            <a:r>
              <a:rPr lang="en-US" sz="1600" dirty="0" err="1">
                <a:latin typeface="Courier" pitchFamily="2" charset="0"/>
              </a:rPr>
              <a:t>dist</a:t>
            </a:r>
            <a:r>
              <a:rPr lang="en-US" sz="1600" dirty="0">
                <a:latin typeface="Courier" pitchFamily="2" charset="0"/>
              </a:rPr>
              <a:t>[] ;    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remove u from Q ;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if </a:t>
            </a:r>
            <a:r>
              <a:rPr lang="en-US" sz="1600" dirty="0" err="1">
                <a:latin typeface="Courier" pitchFamily="2" charset="0"/>
              </a:rPr>
              <a:t>dist</a:t>
            </a:r>
            <a:r>
              <a:rPr lang="en-US" sz="1600" dirty="0">
                <a:latin typeface="Courier" pitchFamily="2" charset="0"/>
              </a:rPr>
              <a:t>[u] = infinity: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	break ; 	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       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for each neighbor v of u: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	alt := </a:t>
            </a:r>
            <a:r>
              <a:rPr lang="en-US" sz="1600" dirty="0" err="1">
                <a:latin typeface="Courier" pitchFamily="2" charset="0"/>
              </a:rPr>
              <a:t>dist</a:t>
            </a:r>
            <a:r>
              <a:rPr lang="en-US" sz="1600" dirty="0">
                <a:latin typeface="Courier" pitchFamily="2" charset="0"/>
              </a:rPr>
              <a:t>[u] + </a:t>
            </a:r>
            <a:r>
              <a:rPr lang="en-US" sz="1600" dirty="0" err="1">
                <a:latin typeface="Courier" pitchFamily="2" charset="0"/>
              </a:rPr>
              <a:t>dist_between</a:t>
            </a:r>
            <a:r>
              <a:rPr lang="en-US" sz="1600" dirty="0">
                <a:latin typeface="Courier" pitchFamily="2" charset="0"/>
              </a:rPr>
              <a:t>(u, v) ;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	if alt &lt; </a:t>
            </a:r>
            <a:r>
              <a:rPr lang="en-US" sz="1600" dirty="0" err="1">
                <a:latin typeface="Courier" pitchFamily="2" charset="0"/>
              </a:rPr>
              <a:t>dist</a:t>
            </a:r>
            <a:r>
              <a:rPr lang="en-US" sz="1600" dirty="0">
                <a:latin typeface="Courier" pitchFamily="2" charset="0"/>
              </a:rPr>
              <a:t>[v]: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		</a:t>
            </a:r>
            <a:r>
              <a:rPr lang="en-US" sz="1600" dirty="0" err="1">
                <a:latin typeface="Courier" pitchFamily="2" charset="0"/>
              </a:rPr>
              <a:t>dist</a:t>
            </a:r>
            <a:r>
              <a:rPr lang="en-US" sz="1600" dirty="0">
                <a:latin typeface="Courier" pitchFamily="2" charset="0"/>
              </a:rPr>
              <a:t>[v]  := alt ;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		previous[v]  := u ;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		decrease-key v in Q; 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return </a:t>
            </a:r>
            <a:r>
              <a:rPr lang="en-US" sz="1600" dirty="0" err="1">
                <a:latin typeface="Courier" pitchFamily="2" charset="0"/>
              </a:rPr>
              <a:t>dist</a:t>
            </a:r>
            <a:r>
              <a:rPr lang="en-US" sz="1600" dirty="0">
                <a:latin typeface="Courier" pitchFamily="2" charset="0"/>
              </a:rPr>
              <a:t>[], previous[];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end function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3" b="98125" l="1917" r="95958">
                        <a14:foregroundMark x1="20750" y1="25219" x2="20750" y2="25219"/>
                        <a14:foregroundMark x1="21083" y1="23188" x2="32042" y2="10438"/>
                        <a14:foregroundMark x1="48208" y1="6781" x2="60333" y2="7781"/>
                        <a14:foregroundMark x1="35583" y1="10563" x2="35583" y2="10563"/>
                        <a14:foregroundMark x1="37417" y1="9813" x2="37417" y2="9813"/>
                        <a14:foregroundMark x1="22583" y1="48844" x2="22583" y2="48844"/>
                        <a14:foregroundMark x1="23292" y1="49750" x2="36750" y2="64531"/>
                        <a14:foregroundMark x1="33708" y1="10813" x2="33708" y2="10813"/>
                        <a14:foregroundMark x1="21750" y1="20813" x2="30167" y2="12344"/>
                        <a14:foregroundMark x1="39625" y1="9313" x2="46208" y2="7281"/>
                        <a14:foregroundMark x1="21083" y1="49625" x2="2375" y2="59719"/>
                        <a14:foregroundMark x1="57833" y1="92844" x2="83750" y2="59344"/>
                        <a14:foregroundMark x1="13833" y1="66281" x2="57458" y2="92063"/>
                        <a14:backgroundMark x1="32042" y1="10688" x2="48042" y2="6531"/>
                        <a14:backgroundMark x1="21417" y1="73250" x2="57833" y2="92969"/>
                        <a14:backgroundMark x1="18208" y1="71094" x2="58167" y2="93094"/>
                        <a14:backgroundMark x1="14000" y1="66938" x2="58167" y2="92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0205" y="2073191"/>
            <a:ext cx="3768670" cy="5024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555" y="2037697"/>
            <a:ext cx="20436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Edsger</a:t>
            </a:r>
            <a:r>
              <a:rPr lang="en-US" sz="2400" dirty="0"/>
              <a:t> </a:t>
            </a:r>
            <a:r>
              <a:rPr lang="en-US" sz="2400" dirty="0" err="1"/>
              <a:t>Dikjstra</a:t>
            </a:r>
            <a:r>
              <a:rPr lang="en-US" sz="2400" dirty="0"/>
              <a:t>  </a:t>
            </a:r>
          </a:p>
          <a:p>
            <a:pPr algn="ctr"/>
            <a:r>
              <a:rPr lang="en-US" dirty="0"/>
              <a:t>1930-2002</a:t>
            </a:r>
          </a:p>
        </p:txBody>
      </p:sp>
      <p:sp>
        <p:nvSpPr>
          <p:cNvPr id="6" name="TextBox 5"/>
          <p:cNvSpPr txBox="1"/>
          <p:nvPr/>
        </p:nvSpPr>
        <p:spPr>
          <a:xfrm rot="2299135">
            <a:off x="1553107" y="5974056"/>
            <a:ext cx="1776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Photo: Hamilton Richards</a:t>
            </a:r>
          </a:p>
        </p:txBody>
      </p:sp>
    </p:spTree>
    <p:extLst>
      <p:ext uri="{BB962C8B-B14F-4D97-AF65-F5344CB8AC3E}">
        <p14:creationId xmlns:p14="http://schemas.microsoft.com/office/powerpoint/2010/main" val="22132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45145</TotalTime>
  <Words>1569</Words>
  <Application>Microsoft Macintosh PowerPoint</Application>
  <PresentationFormat>Custom</PresentationFormat>
  <Paragraphs>401</Paragraphs>
  <Slides>33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Courier</vt:lpstr>
      <vt:lpstr>Wingdings 3</vt:lpstr>
      <vt:lpstr>Office Theme</vt:lpstr>
      <vt:lpstr>The evolving Internet industry Disaggregation, SDN and NFV</vt:lpstr>
      <vt:lpstr>Coming up later this week….</vt:lpstr>
      <vt:lpstr>PowerPoint Presentation</vt:lpstr>
      <vt:lpstr>Architectural Principles</vt:lpstr>
      <vt:lpstr>Architectural Principles</vt:lpstr>
      <vt:lpstr>Tension</vt:lpstr>
      <vt:lpstr>What public Internet routers do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Number of published Internet RFCs</vt:lpstr>
      <vt:lpstr>By 2005</vt:lpstr>
      <vt:lpstr>Two parallel trends</vt:lpstr>
      <vt:lpstr>Example: Data Center Owner</vt:lpstr>
      <vt:lpstr>Example: Internet Service Providers</vt:lpstr>
      <vt:lpstr>Research community in 2006</vt:lpstr>
      <vt:lpstr>How difficult is it to define all network operations in software, outside the datapath?</vt:lpstr>
      <vt:lpstr>Crazy question: What if software decides whether to accept each flow, and how to route it?</vt:lpstr>
      <vt:lpstr>How many $400 servers do we need for 35,000 Stanford users?</vt:lpstr>
      <vt:lpstr> If we can define network behavior outside the datapath, then eventually we will. </vt:lpstr>
      <vt:lpstr>Software Defined Network (SDN)</vt:lpstr>
      <vt:lpstr>PowerPoint Presentation</vt:lpstr>
      <vt:lpstr>Quickly led to…</vt:lpstr>
      <vt:lpstr>Computer Industry</vt:lpstr>
      <vt:lpstr>Networking Industry</vt:lpstr>
      <vt:lpstr>Network Function Virtualization (NFV)</vt:lpstr>
      <vt:lpstr>Network Function Virtualization (NFV)</vt:lpstr>
      <vt:lpstr>With hindsight, Disaggregation,  SDN and NFV were inevitable</vt:lpstr>
      <vt:lpstr>Inevitable because…</vt:lpstr>
      <vt:lpstr>“The Future of Networking and the Past of Protocols”  Scott Shenker 2011</vt:lpstr>
      <vt:lpstr>Coming up later this week….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Defined Networks  and the  Maturing of the Internet</dc:title>
  <dc:creator>Nick McKeown</dc:creator>
  <cp:lastModifiedBy>Nick W McKeown</cp:lastModifiedBy>
  <cp:revision>205</cp:revision>
  <dcterms:created xsi:type="dcterms:W3CDTF">2014-03-20T00:25:57Z</dcterms:created>
  <dcterms:modified xsi:type="dcterms:W3CDTF">2020-11-09T21:15:41Z</dcterms:modified>
</cp:coreProperties>
</file>